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78" r:id="rId2"/>
    <p:sldId id="300" r:id="rId3"/>
    <p:sldId id="299" r:id="rId4"/>
    <p:sldId id="281" r:id="rId5"/>
    <p:sldId id="287" r:id="rId6"/>
    <p:sldId id="303" r:id="rId7"/>
    <p:sldId id="298" r:id="rId8"/>
    <p:sldId id="302" r:id="rId9"/>
    <p:sldId id="290" r:id="rId10"/>
    <p:sldId id="294" r:id="rId11"/>
    <p:sldId id="301" r:id="rId12"/>
    <p:sldId id="293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8F4FC-E7BA-4CCD-9D97-E8FD315DA2F5}" v="52" dt="2022-11-04T12:16:05.5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" d="100"/>
          <a:sy n="19" d="100"/>
        </p:scale>
        <p:origin x="29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latin typeface="+mj-lt"/>
              </a:rPr>
              <a:t>Radio</a:t>
            </a:r>
            <a:r>
              <a:rPr lang="en-US" baseline="0" dirty="0">
                <a:latin typeface="+mj-lt"/>
              </a:rPr>
              <a:t> 4 Appeal Income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311218749999999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Raised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Sheet1!$B$2:$B$14</c:f>
              <c:numCache>
                <c:formatCode>"£"#,##0_);[Red]\("£"#,##0\)</c:formatCode>
                <c:ptCount val="13"/>
                <c:pt idx="0">
                  <c:v>805045</c:v>
                </c:pt>
                <c:pt idx="1">
                  <c:v>658441</c:v>
                </c:pt>
                <c:pt idx="2">
                  <c:v>729812</c:v>
                </c:pt>
                <c:pt idx="3">
                  <c:v>751031</c:v>
                </c:pt>
                <c:pt idx="4">
                  <c:v>631081</c:v>
                </c:pt>
                <c:pt idx="5">
                  <c:v>641805</c:v>
                </c:pt>
                <c:pt idx="6">
                  <c:v>901607</c:v>
                </c:pt>
                <c:pt idx="7">
                  <c:v>1003538</c:v>
                </c:pt>
                <c:pt idx="8">
                  <c:v>1219278</c:v>
                </c:pt>
                <c:pt idx="9">
                  <c:v>1010887</c:v>
                </c:pt>
                <c:pt idx="10">
                  <c:v>2028274</c:v>
                </c:pt>
                <c:pt idx="11" formatCode="#,##0">
                  <c:v>1665828</c:v>
                </c:pt>
                <c:pt idx="12" formatCode="#,##0">
                  <c:v>376786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8-4C9D-B6B4-B02545A48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3174783"/>
        <c:axId val="1523175615"/>
      </c:barChart>
      <c:catAx>
        <c:axId val="152317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23175615"/>
        <c:crosses val="autoZero"/>
        <c:auto val="1"/>
        <c:lblAlgn val="ctr"/>
        <c:lblOffset val="100"/>
        <c:noMultiLvlLbl val="0"/>
      </c:catAx>
      <c:valAx>
        <c:axId val="152317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2317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sldNum="0"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371600"/>
            <a:ext cx="5385816" cy="1225296"/>
          </a:xfrm>
        </p:spPr>
        <p:txBody>
          <a:bodyPr/>
          <a:lstStyle/>
          <a:p>
            <a:r>
              <a:rPr lang="en-US" dirty="0"/>
              <a:t>I Wish I’d Thought of That!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Claire McMinn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B17A-A94E-B0E0-CDA3-1DCF6824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178308"/>
            <a:ext cx="7639050" cy="768096"/>
          </a:xfrm>
        </p:spPr>
        <p:txBody>
          <a:bodyPr/>
          <a:lstStyle/>
          <a:p>
            <a:r>
              <a:rPr lang="en-GB" dirty="0"/>
              <a:t>Let’s chat figures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9246F7-56B7-D9FD-26B1-E6F3AAC33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957754"/>
              </p:ext>
            </p:extLst>
          </p:nvPr>
        </p:nvGraphicFramePr>
        <p:xfrm>
          <a:off x="2543175" y="914400"/>
          <a:ext cx="8601075" cy="591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42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ever feel like there is no one there… turn on the radio.</a:t>
            </a:r>
            <a:br>
              <a:rPr lang="en-GB" sz="1800" dirty="0">
                <a:effectLst/>
                <a:latin typeface="Graphik Regular" panose="020B0503030202060203" pitchFamily="34" charset="0"/>
                <a:ea typeface="Graphik Regular" panose="020B0503030202060203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611" y="4013993"/>
            <a:ext cx="4612005" cy="588963"/>
          </a:xfrm>
        </p:spPr>
        <p:txBody>
          <a:bodyPr/>
          <a:lstStyle/>
          <a:p>
            <a:r>
              <a:rPr lang="en-US" dirty="0"/>
              <a:t>Scott Mills,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pic>
        <p:nvPicPr>
          <p:cNvPr id="4098" name="Picture 2" descr="BBC Radio 1 - Scott Mills">
            <a:extLst>
              <a:ext uri="{FF2B5EF4-FFF2-40B4-BE49-F238E27FC236}">
                <a16:creationId xmlns:a16="http://schemas.microsoft.com/office/drawing/2014/main" id="{277E8CD4-4B68-6C8E-B406-DF09A02B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13" y="4092557"/>
            <a:ext cx="4675013" cy="26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1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560260"/>
            <a:ext cx="8165592" cy="768096"/>
          </a:xfrm>
        </p:spPr>
        <p:txBody>
          <a:bodyPr anchor="t"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2050" name="Picture 2" descr="BBC Radio 4 - Radio 4 Appeal">
            <a:extLst>
              <a:ext uri="{FF2B5EF4-FFF2-40B4-BE49-F238E27FC236}">
                <a16:creationId xmlns:a16="http://schemas.microsoft.com/office/drawing/2014/main" id="{A46799CA-CE66-ECCA-5714-7E88E803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28" y="1624965"/>
            <a:ext cx="8128000" cy="45719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5101-4D8C-0427-BAB6-522258A69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60" y="319687"/>
            <a:ext cx="8287080" cy="62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o We Neglect Radio Sources When Studying #WW2? – Imperial &amp; Global  Forum">
            <a:extLst>
              <a:ext uri="{FF2B5EF4-FFF2-40B4-BE49-F238E27FC236}">
                <a16:creationId xmlns:a16="http://schemas.microsoft.com/office/drawing/2014/main" id="{8A858AD8-C21E-F7B0-B6E9-B94F7337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5" y="370081"/>
            <a:ext cx="8281989" cy="62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0" y="1020064"/>
            <a:ext cx="696976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makes 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BBC Radio 4 appeals so great?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A92A62-6791-C25D-8189-A6C8D1FE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37686"/>
            <a:ext cx="48768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547"/>
            <a:ext cx="12201525" cy="768096"/>
          </a:xfrm>
        </p:spPr>
        <p:txBody>
          <a:bodyPr/>
          <a:lstStyle/>
          <a:p>
            <a:r>
              <a:rPr lang="en-US" dirty="0"/>
              <a:t>Some Faces behind the appeals…</a:t>
            </a:r>
          </a:p>
        </p:txBody>
      </p:sp>
      <p:pic>
        <p:nvPicPr>
          <p:cNvPr id="127" name="Picture Placeholder 126">
            <a:extLst>
              <a:ext uri="{FF2B5EF4-FFF2-40B4-BE49-F238E27FC236}">
                <a16:creationId xmlns:a16="http://schemas.microsoft.com/office/drawing/2014/main" id="{647C05DC-04F0-1158-3AA5-BF470126B9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781" r="18781"/>
          <a:stretch/>
        </p:blipFill>
        <p:spPr>
          <a:xfrm>
            <a:off x="1271016" y="1545336"/>
            <a:ext cx="2029968" cy="18288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016" y="3191256"/>
            <a:ext cx="2029968" cy="618744"/>
          </a:xfrm>
        </p:spPr>
        <p:txBody>
          <a:bodyPr/>
          <a:lstStyle/>
          <a:p>
            <a:r>
              <a:rPr lang="en-GB" dirty="0"/>
              <a:t>Vee </a:t>
            </a:r>
            <a:r>
              <a:rPr lang="en-GB" dirty="0" err="1"/>
              <a:t>Kativhu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United World Schools</a:t>
            </a:r>
          </a:p>
        </p:txBody>
      </p:sp>
      <p:pic>
        <p:nvPicPr>
          <p:cNvPr id="135" name="Picture Placeholder 134">
            <a:extLst>
              <a:ext uri="{FF2B5EF4-FFF2-40B4-BE49-F238E27FC236}">
                <a16:creationId xmlns:a16="http://schemas.microsoft.com/office/drawing/2014/main" id="{53CE1A7F-C303-6378-F7D9-285999C320C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22250" r="22250"/>
          <a:stretch/>
        </p:blipFill>
        <p:spPr>
          <a:xfrm>
            <a:off x="1271016" y="4144264"/>
            <a:ext cx="2029968" cy="1828800"/>
          </a:xfrm>
        </p:spPr>
      </p:pic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F269F917-64D7-CDF3-D985-799AE9C3B7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Annie Lennox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2814DD63-8543-970F-927B-E6AA56C99E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Shelter</a:t>
            </a:r>
          </a:p>
        </p:txBody>
      </p:sp>
      <p:pic>
        <p:nvPicPr>
          <p:cNvPr id="129" name="Picture Placeholder 128">
            <a:extLst>
              <a:ext uri="{FF2B5EF4-FFF2-40B4-BE49-F238E27FC236}">
                <a16:creationId xmlns:a16="http://schemas.microsoft.com/office/drawing/2014/main" id="{8B3998AA-37D7-2B8A-664B-5EE2403982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8781" r="18781"/>
          <a:stretch/>
        </p:blipFill>
        <p:spPr>
          <a:xfrm>
            <a:off x="3828288" y="1545336"/>
            <a:ext cx="2029968" cy="18288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Angelica Bell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AF003-A457-D7E6-F39B-1A85A426A3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Innovations for Learning</a:t>
            </a:r>
            <a:endParaRPr lang="en-US" dirty="0"/>
          </a:p>
        </p:txBody>
      </p:sp>
      <p:pic>
        <p:nvPicPr>
          <p:cNvPr id="137" name="Picture Placeholder 136">
            <a:extLst>
              <a:ext uri="{FF2B5EF4-FFF2-40B4-BE49-F238E27FC236}">
                <a16:creationId xmlns:a16="http://schemas.microsoft.com/office/drawing/2014/main" id="{5C2754CD-7055-FC29-FE1C-82327C46414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/>
          <a:srcRect l="18781" r="18781"/>
          <a:stretch/>
        </p:blipFill>
        <p:spPr>
          <a:xfrm>
            <a:off x="3828288" y="4144264"/>
            <a:ext cx="2029968" cy="1828800"/>
          </a:xfrm>
        </p:spPr>
      </p:pic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18835196-357D-8C96-24B5-B52A2DDEB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Sophie Morgan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41C11B69-21C7-3FD7-1E14-583CF5B170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Leonard Cheshire</a:t>
            </a:r>
          </a:p>
        </p:txBody>
      </p:sp>
      <p:pic>
        <p:nvPicPr>
          <p:cNvPr id="131" name="Picture Placeholder 130">
            <a:extLst>
              <a:ext uri="{FF2B5EF4-FFF2-40B4-BE49-F238E27FC236}">
                <a16:creationId xmlns:a16="http://schemas.microsoft.com/office/drawing/2014/main" id="{2269A4E3-AE66-274F-54C8-9DD8DBA3B15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rcRect t="4955" b="4955"/>
          <a:stretch/>
        </p:blipFill>
        <p:spPr>
          <a:xfrm>
            <a:off x="6385560" y="1545336"/>
            <a:ext cx="2029968" cy="1828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KT </a:t>
            </a:r>
            <a:r>
              <a:rPr lang="en-GB" dirty="0"/>
              <a:t>Tunstall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Hope &amp; Homes for Children</a:t>
            </a:r>
          </a:p>
        </p:txBody>
      </p:sp>
      <p:pic>
        <p:nvPicPr>
          <p:cNvPr id="139" name="Picture Placeholder 138">
            <a:extLst>
              <a:ext uri="{FF2B5EF4-FFF2-40B4-BE49-F238E27FC236}">
                <a16:creationId xmlns:a16="http://schemas.microsoft.com/office/drawing/2014/main" id="{9A9F1D08-2372-A757-BE1E-91723DB0EBB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18781" r="18781"/>
          <a:stretch/>
        </p:blipFill>
        <p:spPr>
          <a:xfrm>
            <a:off x="6385560" y="4144264"/>
            <a:ext cx="2029968" cy="1828800"/>
          </a:xfrm>
        </p:spPr>
      </p:pic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D362CDA4-D5CF-59E2-690B-FD99A9F4A5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Richard Hammond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D14B20BF-5DF9-3EC6-60DD-C63E039F74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Primary Trauma Care Foundation</a:t>
            </a:r>
          </a:p>
        </p:txBody>
      </p:sp>
      <p:pic>
        <p:nvPicPr>
          <p:cNvPr id="133" name="Picture Placeholder 132">
            <a:extLst>
              <a:ext uri="{FF2B5EF4-FFF2-40B4-BE49-F238E27FC236}">
                <a16:creationId xmlns:a16="http://schemas.microsoft.com/office/drawing/2014/main" id="{65B0483B-CE9B-CD44-979E-DBD8145B7D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/>
          <a:srcRect l="18781" r="18781"/>
          <a:stretch/>
        </p:blipFill>
        <p:spPr>
          <a:xfrm>
            <a:off x="8942832" y="1545336"/>
            <a:ext cx="2029968" cy="18288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ian</a:t>
            </a:r>
            <a:r>
              <a:rPr lang="en-US" dirty="0"/>
              <a:t> McEwan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Solar Aid</a:t>
            </a:r>
          </a:p>
        </p:txBody>
      </p:sp>
      <p:pic>
        <p:nvPicPr>
          <p:cNvPr id="141" name="Picture Placeholder 140">
            <a:extLst>
              <a:ext uri="{FF2B5EF4-FFF2-40B4-BE49-F238E27FC236}">
                <a16:creationId xmlns:a16="http://schemas.microsoft.com/office/drawing/2014/main" id="{9714A55E-3681-98F0-A943-50EE7A07869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9"/>
          <a:srcRect l="1622" r="1622"/>
          <a:stretch/>
        </p:blipFill>
        <p:spPr>
          <a:xfrm>
            <a:off x="8942832" y="4144264"/>
            <a:ext cx="2029968" cy="1828800"/>
          </a:xfrm>
        </p:spPr>
      </p:pic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6FA69800-878A-E997-C835-4A34703F23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Nadiya </a:t>
            </a:r>
            <a:r>
              <a:rPr lang="en-US" dirty="0" err="1"/>
              <a:t>hussain</a:t>
            </a:r>
            <a:endParaRPr lang="en-US" dirty="0"/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31555FC-0BA5-3E6F-7FCB-66878580BB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ted Kingdom | Dame Darcey Bussell DBE, President">
            <a:extLst>
              <a:ext uri="{FF2B5EF4-FFF2-40B4-BE49-F238E27FC236}">
                <a16:creationId xmlns:a16="http://schemas.microsoft.com/office/drawing/2014/main" id="{B3101DC7-8EE6-5459-3BDE-C08F9EC3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18" y="548323"/>
            <a:ext cx="8419782" cy="56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8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the story is not about the hearer, he will not listen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8611" y="3719512"/>
            <a:ext cx="4612005" cy="588963"/>
          </a:xfrm>
        </p:spPr>
        <p:txBody>
          <a:bodyPr/>
          <a:lstStyle/>
          <a:p>
            <a:r>
              <a:rPr lang="en-US" dirty="0"/>
              <a:t>John Steinbeck in East of Eden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82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ck and calendar on table">
            <a:extLst>
              <a:ext uri="{FF2B5EF4-FFF2-40B4-BE49-F238E27FC236}">
                <a16:creationId xmlns:a16="http://schemas.microsoft.com/office/drawing/2014/main" id="{FDF8EB9C-B46E-B734-377B-2116D0C04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4"/>
          <a:stretch/>
        </p:blipFill>
        <p:spPr>
          <a:xfrm>
            <a:off x="3390901" y="0"/>
            <a:ext cx="8801100" cy="69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35AEB-039D-EC03-2F48-A3FCDCB95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67" r="25704" b="6815"/>
          <a:stretch/>
        </p:blipFill>
        <p:spPr>
          <a:xfrm>
            <a:off x="3647345" y="581025"/>
            <a:ext cx="836368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{752C85D5-1E64-409B-AF99-20C77F6C7CFC}tf78438558_win32</Template>
  <TotalTime>1736</TotalTime>
  <Words>116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Graphik Regular</vt:lpstr>
      <vt:lpstr>Sabon Next LT</vt:lpstr>
      <vt:lpstr>Office Theme</vt:lpstr>
      <vt:lpstr>I Wish I’d Thought of That! </vt:lpstr>
      <vt:lpstr>PowerPoint Presentation</vt:lpstr>
      <vt:lpstr>PowerPoint Presentation</vt:lpstr>
      <vt:lpstr>What  makes  BBC Radio 4 appeals so great?</vt:lpstr>
      <vt:lpstr>Some Faces behind the appeals…</vt:lpstr>
      <vt:lpstr>PowerPoint Presentation</vt:lpstr>
      <vt:lpstr>If the story is not about the hearer, he will not listen.</vt:lpstr>
      <vt:lpstr>PowerPoint Presentation</vt:lpstr>
      <vt:lpstr>PowerPoint Presentation</vt:lpstr>
      <vt:lpstr>Let’s chat figures</vt:lpstr>
      <vt:lpstr>If you ever feel like there is no one there… turn on the radio.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Wish I’d Thought of That!</dc:title>
  <dc:subject/>
  <dc:creator>Claire McMinn</dc:creator>
  <cp:lastModifiedBy>Joanna Culling</cp:lastModifiedBy>
  <cp:revision>3</cp:revision>
  <dcterms:created xsi:type="dcterms:W3CDTF">2022-10-17T09:24:39Z</dcterms:created>
  <dcterms:modified xsi:type="dcterms:W3CDTF">2022-11-04T14:09:35Z</dcterms:modified>
</cp:coreProperties>
</file>