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61" r:id="rId2"/>
    <p:sldId id="257" r:id="rId3"/>
    <p:sldId id="269" r:id="rId4"/>
    <p:sldId id="278" r:id="rId5"/>
    <p:sldId id="270" r:id="rId6"/>
    <p:sldId id="262" r:id="rId7"/>
    <p:sldId id="281" r:id="rId8"/>
    <p:sldId id="265" r:id="rId9"/>
    <p:sldId id="258" r:id="rId10"/>
    <p:sldId id="275" r:id="rId11"/>
    <p:sldId id="273" r:id="rId12"/>
    <p:sldId id="276" r:id="rId13"/>
    <p:sldId id="274" r:id="rId14"/>
    <p:sldId id="271" r:id="rId15"/>
    <p:sldId id="279" r:id="rId16"/>
    <p:sldId id="282" r:id="rId17"/>
    <p:sldId id="26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3CFE03-1D4C-4B7C-BCA0-4093B93DC917}" v="253" dt="2022-11-02T12:05:07.5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2227" autoAdjust="0"/>
  </p:normalViewPr>
  <p:slideViewPr>
    <p:cSldViewPr snapToGrid="0">
      <p:cViewPr varScale="1">
        <p:scale>
          <a:sx n="35" d="100"/>
          <a:sy n="35" d="100"/>
        </p:scale>
        <p:origin x="1868"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E5A113-5B53-42F9-8C14-9AD9F71BD9A4}" type="datetimeFigureOut">
              <a:rPr lang="en-GB" smtClean="0"/>
              <a:t>02/11/2022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DAC3E3-F654-4788-9713-910D7EE9E5EA}" type="slidenum">
              <a:rPr lang="en-GB" smtClean="0"/>
              <a:t>‹#›</a:t>
            </a:fld>
            <a:endParaRPr lang="en-GB"/>
          </a:p>
        </p:txBody>
      </p:sp>
    </p:spTree>
    <p:extLst>
      <p:ext uri="{BB962C8B-B14F-4D97-AF65-F5344CB8AC3E}">
        <p14:creationId xmlns:p14="http://schemas.microsoft.com/office/powerpoint/2010/main" val="1553669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l.uk/manuscripts/FullDisplay.aspx?ref=Cotton_MS_Nero_D_VII"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screams fundraiser on holiday</a:t>
            </a:r>
          </a:p>
          <a:p>
            <a:r>
              <a:rPr lang="en-GB" dirty="0"/>
              <a:t>Yes I’m talking about donor walls and recognition … from the dull</a:t>
            </a:r>
          </a:p>
          <a:p>
            <a:endParaRPr lang="en-GB" dirty="0"/>
          </a:p>
        </p:txBody>
      </p:sp>
      <p:sp>
        <p:nvSpPr>
          <p:cNvPr id="4" name="Slide Number Placeholder 3"/>
          <p:cNvSpPr>
            <a:spLocks noGrp="1"/>
          </p:cNvSpPr>
          <p:nvPr>
            <p:ph type="sldNum" sz="quarter" idx="5"/>
          </p:nvPr>
        </p:nvSpPr>
        <p:spPr/>
        <p:txBody>
          <a:bodyPr/>
          <a:lstStyle/>
          <a:p>
            <a:fld id="{EFDAC3E3-F654-4788-9713-910D7EE9E5EA}" type="slidenum">
              <a:rPr lang="en-GB" smtClean="0"/>
              <a:t>2</a:t>
            </a:fld>
            <a:endParaRPr lang="en-GB" dirty="0"/>
          </a:p>
        </p:txBody>
      </p:sp>
    </p:spTree>
    <p:extLst>
      <p:ext uri="{BB962C8B-B14F-4D97-AF65-F5344CB8AC3E}">
        <p14:creationId xmlns:p14="http://schemas.microsoft.com/office/powerpoint/2010/main" val="164529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Arial" panose="020B0604020202020204" pitchFamily="34" charset="0"/>
              </a:rPr>
              <a:t>Robert </a:t>
            </a:r>
            <a:r>
              <a:rPr lang="en-GB" b="0" i="0" dirty="0" err="1">
                <a:solidFill>
                  <a:srgbClr val="000000"/>
                </a:solidFill>
                <a:effectLst/>
                <a:latin typeface="Arial" panose="020B0604020202020204" pitchFamily="34" charset="0"/>
              </a:rPr>
              <a:t>Chamberleyn</a:t>
            </a:r>
            <a:r>
              <a:rPr lang="en-GB" b="0" i="0" dirty="0">
                <a:solidFill>
                  <a:srgbClr val="000000"/>
                </a:solidFill>
                <a:effectLst/>
                <a:latin typeface="Arial" panose="020B0604020202020204" pitchFamily="34" charset="0"/>
              </a:rPr>
              <a:t>, squire of the king, who gave wine liberally (1417): </a:t>
            </a:r>
            <a:r>
              <a:rPr lang="en-GB" b="0" i="0" dirty="0">
                <a:effectLst/>
                <a:latin typeface="Arial" panose="020B0604020202020204" pitchFamily="34" charset="0"/>
                <a:hlinkClick r:id="rId3"/>
              </a:rPr>
              <a:t>Cotton MS Nero D VII</a:t>
            </a:r>
            <a:r>
              <a:rPr lang="en-GB" b="0" i="0" dirty="0">
                <a:solidFill>
                  <a:srgbClr val="000000"/>
                </a:solidFill>
                <a:effectLst/>
                <a:latin typeface="Arial" panose="020B0604020202020204" pitchFamily="34" charset="0"/>
              </a:rPr>
              <a:t>, f. 142v</a:t>
            </a:r>
          </a:p>
          <a:p>
            <a:endParaRPr lang="en-GB" b="0" i="0" dirty="0">
              <a:solidFill>
                <a:srgbClr val="000000"/>
              </a:solidFill>
              <a:effectLst/>
              <a:latin typeface="Arial" panose="020B0604020202020204" pitchFamily="34" charset="0"/>
            </a:endParaRPr>
          </a:p>
          <a:p>
            <a:r>
              <a:rPr lang="en-GB" b="0" i="0" dirty="0">
                <a:solidFill>
                  <a:srgbClr val="000000"/>
                </a:solidFill>
                <a:effectLst/>
                <a:latin typeface="Arial" panose="020B0604020202020204" pitchFamily="34" charset="0"/>
              </a:rPr>
              <a:t>Gifts in kind matter too </a:t>
            </a:r>
          </a:p>
          <a:p>
            <a:endParaRPr lang="en-GB" b="0" i="0" dirty="0">
              <a:solidFill>
                <a:srgbClr val="000000"/>
              </a:solidFill>
              <a:effectLst/>
              <a:latin typeface="Arial" panose="020B0604020202020204" pitchFamily="34" charset="0"/>
            </a:endParaRPr>
          </a:p>
          <a:p>
            <a:endParaRPr lang="en-GB" b="0" i="0" dirty="0">
              <a:solidFill>
                <a:srgbClr val="333333"/>
              </a:solidFill>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EFDAC3E3-F654-4788-9713-910D7EE9E5EA}" type="slidenum">
              <a:rPr lang="en-GB" smtClean="0"/>
              <a:t>13</a:t>
            </a:fld>
            <a:endParaRPr lang="en-GB"/>
          </a:p>
        </p:txBody>
      </p:sp>
    </p:spTree>
    <p:extLst>
      <p:ext uri="{BB962C8B-B14F-4D97-AF65-F5344CB8AC3E}">
        <p14:creationId xmlns:p14="http://schemas.microsoft.com/office/powerpoint/2010/main" val="609009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000000"/>
              </a:solidFill>
              <a:effectLst/>
              <a:latin typeface="Arial" panose="020B0604020202020204" pitchFamily="34" charset="0"/>
            </a:endParaRPr>
          </a:p>
          <a:p>
            <a:r>
              <a:rPr lang="en-GB" b="0" i="0" dirty="0">
                <a:solidFill>
                  <a:srgbClr val="333333"/>
                </a:solidFill>
                <a:effectLst/>
                <a:latin typeface="Arial" panose="020B0604020202020204" pitchFamily="34" charset="0"/>
              </a:rPr>
              <a:t>And why do we know about Nigel, Robert and Joan and others </a:t>
            </a:r>
          </a:p>
          <a:p>
            <a:endParaRPr lang="en-GB" b="0" i="0" dirty="0">
              <a:solidFill>
                <a:srgbClr val="333333"/>
              </a:solidFill>
              <a:effectLst/>
              <a:latin typeface="Arial" panose="020B0604020202020204" pitchFamily="34" charset="0"/>
            </a:endParaRPr>
          </a:p>
          <a:p>
            <a:r>
              <a:rPr lang="en-GB" b="0" i="0" dirty="0">
                <a:solidFill>
                  <a:srgbClr val="333333"/>
                </a:solidFill>
                <a:effectLst/>
                <a:latin typeface="Arial" panose="020B0604020202020204" pitchFamily="34" charset="0"/>
              </a:rPr>
              <a:t>These all come from The Benefactors' Book begun around 1380 as a register of members of the St Albans Abbey's confraternity</a:t>
            </a:r>
          </a:p>
          <a:p>
            <a:endParaRPr lang="en-GB" b="0" i="0" dirty="0">
              <a:solidFill>
                <a:srgbClr val="333333"/>
              </a:solidFill>
              <a:effectLst/>
              <a:latin typeface="Arial" panose="020B0604020202020204" pitchFamily="34" charset="0"/>
            </a:endParaRPr>
          </a:p>
          <a:p>
            <a:r>
              <a:rPr lang="en-GB" b="0" i="0" dirty="0">
                <a:solidFill>
                  <a:srgbClr val="333333"/>
                </a:solidFill>
                <a:effectLst/>
                <a:latin typeface="Arial" panose="020B0604020202020204" pitchFamily="34" charset="0"/>
              </a:rPr>
              <a:t>According to the preface, anyone who made a donation could be admitted into the confraternity, which granted them a lavish induction ceremony, spiritual benefits and a record in this prestigious book.</a:t>
            </a:r>
          </a:p>
          <a:p>
            <a:endParaRPr lang="en-GB" b="0" i="0" dirty="0">
              <a:solidFill>
                <a:srgbClr val="000000"/>
              </a:solidFill>
              <a:effectLst/>
              <a:latin typeface="Arial" panose="020B0604020202020204" pitchFamily="34" charset="0"/>
            </a:endParaRPr>
          </a:p>
          <a:p>
            <a:r>
              <a:rPr lang="en-GB" b="0" i="0" dirty="0" err="1">
                <a:solidFill>
                  <a:srgbClr val="000000"/>
                </a:solidFill>
                <a:effectLst/>
                <a:latin typeface="Arial" panose="020B0604020202020204" pitchFamily="34" charset="0"/>
              </a:rPr>
              <a:t>Æthelgifu</a:t>
            </a:r>
            <a:r>
              <a:rPr lang="en-GB" b="0" i="0" dirty="0">
                <a:solidFill>
                  <a:srgbClr val="000000"/>
                </a:solidFill>
                <a:effectLst/>
                <a:latin typeface="Arial" panose="020B0604020202020204" pitchFamily="34" charset="0"/>
              </a:rPr>
              <a:t>, a 10th-century noblewoman who gave lands, 30 gold mancuses, 30 oxen, 20 cows, 250 sheep, a herd of pigs with a swineherd, 2 silver cups, 2 horns, a book, a curtain and a cushion: </a:t>
            </a:r>
          </a:p>
          <a:p>
            <a:endParaRPr lang="en-GB" b="0" i="0" dirty="0">
              <a:effectLst/>
              <a:latin typeface="Arial" panose="020B0604020202020204" pitchFamily="34" charset="0"/>
            </a:endParaRPr>
          </a:p>
          <a:p>
            <a:r>
              <a:rPr lang="en-GB" b="0" i="0" dirty="0">
                <a:effectLst/>
                <a:latin typeface="Arial" panose="020B0604020202020204" pitchFamily="34" charset="0"/>
              </a:rPr>
              <a:t>Gifts of all sizes are recorded – and yes a gift hierarchy is still in place – with the biggest gifts and the titled people first – but the fact that Nigel’s four shillings is recorded and each donor gets their illuminated portrait celebrates ALL gifts and donors </a:t>
            </a:r>
          </a:p>
        </p:txBody>
      </p:sp>
      <p:sp>
        <p:nvSpPr>
          <p:cNvPr id="4" name="Slide Number Placeholder 3"/>
          <p:cNvSpPr>
            <a:spLocks noGrp="1"/>
          </p:cNvSpPr>
          <p:nvPr>
            <p:ph type="sldNum" sz="quarter" idx="5"/>
          </p:nvPr>
        </p:nvSpPr>
        <p:spPr/>
        <p:txBody>
          <a:bodyPr/>
          <a:lstStyle/>
          <a:p>
            <a:fld id="{EFDAC3E3-F654-4788-9713-910D7EE9E5EA}" type="slidenum">
              <a:rPr lang="en-GB" smtClean="0"/>
              <a:t>14</a:t>
            </a:fld>
            <a:endParaRPr lang="en-GB"/>
          </a:p>
        </p:txBody>
      </p:sp>
    </p:spTree>
    <p:extLst>
      <p:ext uri="{BB962C8B-B14F-4D97-AF65-F5344CB8AC3E}">
        <p14:creationId xmlns:p14="http://schemas.microsoft.com/office/powerpoint/2010/main" val="3534546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BrownStd Light" panose="00010400010101010101" pitchFamily="2" charset="0"/>
              </a:rPr>
              <a:t>People engage in more prosocial behaviours like giving to charity when they are recognised &amp; rewarded for the behaviour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BrownStd Light" panose="00010400010101010101" pitchFamily="2" charset="0"/>
              </a:rPr>
              <a:t>So donor recognition as an </a:t>
            </a:r>
            <a:r>
              <a:rPr lang="en-GB" b="1" dirty="0">
                <a:latin typeface="BrownStd Light" panose="00010400010101010101" pitchFamily="2" charset="0"/>
              </a:rPr>
              <a:t>incentive </a:t>
            </a:r>
            <a:r>
              <a:rPr lang="en-GB" dirty="0">
                <a:latin typeface="BrownStd Light" panose="00010400010101010101" pitchFamily="2" charset="0"/>
              </a:rPr>
              <a:t>works (even if it is your name on a list)</a:t>
            </a:r>
            <a:r>
              <a:rPr lang="en-GB" dirty="0"/>
              <a:t> - We have all had donors that just scour the donor wall to find their name </a:t>
            </a:r>
          </a:p>
          <a:p>
            <a:endParaRPr lang="en-GB" dirty="0">
              <a:latin typeface="BrownStd Light" panose="00010400010101010101" pitchFamily="2" charset="0"/>
            </a:endParaRPr>
          </a:p>
          <a:p>
            <a:r>
              <a:rPr lang="en-GB" dirty="0">
                <a:latin typeface="BrownStd Light" panose="00010400010101010101" pitchFamily="2" charset="0"/>
              </a:rPr>
              <a:t>Seeing your name on the wall gives you a </a:t>
            </a:r>
            <a:r>
              <a:rPr lang="en-GB" b="1" dirty="0">
                <a:latin typeface="BrownStd Light" panose="00010400010101010101" pitchFamily="2" charset="0"/>
              </a:rPr>
              <a:t>hit of happy chemicals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These chemicals are Dopamine, Oxytocin, Serotonin, and Endorphins. On both a biological and a mental level, the release of these chemicals makes us happy. This happiness leads us to want more happiness. These chemicals make us want more of the same chemicals.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BrownStd Light" panose="00010400010101010101" pitchFamily="2" charset="0"/>
              </a:rPr>
              <a:t>It is like the </a:t>
            </a:r>
            <a:r>
              <a:rPr lang="en-GB" b="1" dirty="0">
                <a:latin typeface="BrownStd Light" panose="00010400010101010101" pitchFamily="2" charset="0"/>
              </a:rPr>
              <a:t>ultimate ego stroke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like to feel good about ourselves and we want others to view us as we view our best selves  – </a:t>
            </a:r>
            <a:r>
              <a:rPr lang="en-GB" dirty="0">
                <a:latin typeface="BrownStd Light" panose="00010400010101010101" pitchFamily="2" charset="0"/>
              </a:rPr>
              <a:t>Donor recognition provides a social reinforcement of their identity – as a kind and generous person </a:t>
            </a:r>
            <a:r>
              <a:rPr lang="en-GB" dirty="0"/>
              <a:t>It gives them social status and prestige </a:t>
            </a:r>
          </a:p>
          <a:p>
            <a:endParaRPr lang="en-GB" dirty="0"/>
          </a:p>
        </p:txBody>
      </p:sp>
      <p:sp>
        <p:nvSpPr>
          <p:cNvPr id="4" name="Slide Number Placeholder 3"/>
          <p:cNvSpPr>
            <a:spLocks noGrp="1"/>
          </p:cNvSpPr>
          <p:nvPr>
            <p:ph type="sldNum" sz="quarter" idx="5"/>
          </p:nvPr>
        </p:nvSpPr>
        <p:spPr/>
        <p:txBody>
          <a:bodyPr/>
          <a:lstStyle/>
          <a:p>
            <a:fld id="{EFDAC3E3-F654-4788-9713-910D7EE9E5EA}" type="slidenum">
              <a:rPr lang="en-GB" smtClean="0"/>
              <a:t>15</a:t>
            </a:fld>
            <a:endParaRPr lang="en-GB"/>
          </a:p>
        </p:txBody>
      </p:sp>
    </p:spTree>
    <p:extLst>
      <p:ext uri="{BB962C8B-B14F-4D97-AF65-F5344CB8AC3E}">
        <p14:creationId xmlns:p14="http://schemas.microsoft.com/office/powerpoint/2010/main" val="487456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DAC3E3-F654-4788-9713-910D7EE9E5EA}" type="slidenum">
              <a:rPr lang="en-GB" smtClean="0"/>
              <a:t>16</a:t>
            </a:fld>
            <a:endParaRPr lang="en-GB"/>
          </a:p>
        </p:txBody>
      </p:sp>
    </p:spTree>
    <p:extLst>
      <p:ext uri="{BB962C8B-B14F-4D97-AF65-F5344CB8AC3E}">
        <p14:creationId xmlns:p14="http://schemas.microsoft.com/office/powerpoint/2010/main" val="1523156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all know we ought to recognise donors but why…</a:t>
            </a:r>
          </a:p>
          <a:p>
            <a:endParaRPr lang="en-GB" dirty="0"/>
          </a:p>
          <a:p>
            <a:pPr algn="l"/>
            <a:r>
              <a:rPr lang="en-GB" b="1" i="0" dirty="0">
                <a:effectLst/>
                <a:latin typeface="var(--body_font)"/>
              </a:rPr>
              <a:t>1) It shows that your organization truly cares.</a:t>
            </a:r>
            <a:endParaRPr lang="en-GB" i="0" dirty="0">
              <a:effectLst/>
              <a:latin typeface="var(--body_font)"/>
            </a:endParaRPr>
          </a:p>
          <a:p>
            <a:pPr marL="171450" indent="-171450" algn="l">
              <a:buFontTx/>
              <a:buChar char="-"/>
            </a:pPr>
            <a:r>
              <a:rPr lang="en-GB" i="0" dirty="0">
                <a:effectLst/>
                <a:latin typeface="var(--body_font)"/>
              </a:rPr>
              <a:t>Values everyone who gives</a:t>
            </a:r>
          </a:p>
          <a:p>
            <a:pPr marL="171450" indent="-171450" algn="l">
              <a:buFontTx/>
              <a:buChar char="-"/>
            </a:pPr>
            <a:r>
              <a:rPr lang="en-GB" i="0" dirty="0">
                <a:effectLst/>
                <a:latin typeface="var(--body_font)"/>
              </a:rPr>
              <a:t>Demonstrates your commitment to those that give to your cause</a:t>
            </a:r>
          </a:p>
          <a:p>
            <a:pPr marL="171450" indent="-171450" algn="l">
              <a:buFontTx/>
              <a:buChar char="-"/>
            </a:pPr>
            <a:r>
              <a:rPr lang="en-GB" i="0" dirty="0">
                <a:effectLst/>
                <a:latin typeface="var(--body_font)"/>
              </a:rPr>
              <a:t>HOW CAN YOU RECOGNISE GIFTS OF ALL Kinds</a:t>
            </a:r>
          </a:p>
          <a:p>
            <a:pPr algn="l"/>
            <a:endParaRPr lang="en-GB" b="1" i="0" dirty="0">
              <a:effectLst/>
              <a:latin typeface="var(--body_font)"/>
            </a:endParaRPr>
          </a:p>
          <a:p>
            <a:pPr algn="l"/>
            <a:r>
              <a:rPr lang="en-GB" b="1" i="0" dirty="0">
                <a:effectLst/>
                <a:latin typeface="var(--body_font)"/>
              </a:rPr>
              <a:t>2) It helps strengthen relationships. </a:t>
            </a:r>
            <a:endParaRPr lang="en-GB" i="0" dirty="0">
              <a:effectLst/>
              <a:latin typeface="var(--body_font)"/>
            </a:endParaRPr>
          </a:p>
          <a:p>
            <a:pPr marL="171450" indent="-171450" algn="l">
              <a:buFontTx/>
              <a:buChar char="-"/>
            </a:pPr>
            <a:r>
              <a:rPr lang="en-GB" i="0" dirty="0">
                <a:effectLst/>
                <a:latin typeface="var(--body_font)"/>
              </a:rPr>
              <a:t>Builds loyalty</a:t>
            </a:r>
          </a:p>
          <a:p>
            <a:pPr marL="171450" indent="-171450" algn="l">
              <a:buFontTx/>
              <a:buChar char="-"/>
            </a:pPr>
            <a:r>
              <a:rPr lang="en-GB" i="0" dirty="0">
                <a:effectLst/>
                <a:latin typeface="var(--body_font)"/>
              </a:rPr>
              <a:t>Helps with retention</a:t>
            </a:r>
          </a:p>
          <a:p>
            <a:pPr marL="171450" indent="-171450" algn="l">
              <a:buFontTx/>
              <a:buChar char="-"/>
            </a:pPr>
            <a:r>
              <a:rPr lang="en-GB" i="0" dirty="0">
                <a:effectLst/>
                <a:latin typeface="var(--body_font)"/>
              </a:rPr>
              <a:t>Everyone feels an important part of your story —a story they want to help move forward! </a:t>
            </a:r>
          </a:p>
          <a:p>
            <a:pPr marL="171450" indent="-171450" algn="l">
              <a:buFontTx/>
              <a:buChar char="-"/>
            </a:pPr>
            <a:r>
              <a:rPr lang="en-GB" i="0" dirty="0">
                <a:effectLst/>
                <a:latin typeface="var(--body_font)"/>
              </a:rPr>
              <a:t>And in this case you are also immortalised in an illuminated portrait – and we are talking about Robert, Joan and Nigel 700 years later – see what four shillings can do!</a:t>
            </a:r>
          </a:p>
          <a:p>
            <a:pPr algn="l"/>
            <a:endParaRPr lang="en-GB" i="0" dirty="0">
              <a:effectLst/>
              <a:latin typeface="var(--body_font)"/>
            </a:endParaRPr>
          </a:p>
          <a:p>
            <a:pPr algn="l"/>
            <a:r>
              <a:rPr lang="en-GB" b="1" i="0" dirty="0">
                <a:effectLst/>
                <a:latin typeface="var(--body_font)"/>
              </a:rPr>
              <a:t>3) It encourages involvement from others.  </a:t>
            </a:r>
            <a:endParaRPr lang="en-GB" i="0" dirty="0">
              <a:effectLst/>
              <a:latin typeface="var(--body_font)"/>
            </a:endParaRPr>
          </a:p>
          <a:p>
            <a:pPr marL="171450" indent="-171450" algn="l">
              <a:buFontTx/>
              <a:buChar char="-"/>
            </a:pPr>
            <a:r>
              <a:rPr lang="en-GB" i="0" dirty="0">
                <a:effectLst/>
                <a:latin typeface="var(--body_font)"/>
              </a:rPr>
              <a:t>Encourages support from others </a:t>
            </a:r>
          </a:p>
          <a:p>
            <a:pPr marL="171450" indent="-171450" algn="l">
              <a:buFontTx/>
              <a:buChar char="-"/>
            </a:pPr>
            <a:r>
              <a:rPr lang="en-GB" i="0" dirty="0">
                <a:effectLst/>
                <a:latin typeface="var(--body_font)"/>
              </a:rPr>
              <a:t>When see others giving more likely to see important to get involved In the process of acknowledging those who have given to your organization, you can also encourage support from others. When people see that their friends, family members or millers are giving to a cause, they’re more likely to believe it’s important enough to get involved themselves.  </a:t>
            </a:r>
          </a:p>
          <a:p>
            <a:endParaRPr lang="en-GB" dirty="0"/>
          </a:p>
          <a:p>
            <a:r>
              <a:rPr lang="en-GB" b="1" dirty="0"/>
              <a:t>4 Make it personal</a:t>
            </a:r>
          </a:p>
          <a:p>
            <a:endParaRPr lang="en-GB" b="1" dirty="0"/>
          </a:p>
          <a:p>
            <a:r>
              <a:rPr lang="en-GB" b="1" dirty="0"/>
              <a:t>5 Future Proof </a:t>
            </a:r>
          </a:p>
          <a:p>
            <a:r>
              <a:rPr lang="en-GB" dirty="0"/>
              <a:t>Names added 11</a:t>
            </a:r>
            <a:r>
              <a:rPr lang="en-GB" baseline="30000" dirty="0"/>
              <a:t>th</a:t>
            </a:r>
            <a:r>
              <a:rPr lang="en-GB" dirty="0"/>
              <a:t> century to 16</a:t>
            </a:r>
            <a:r>
              <a:rPr lang="en-GB" baseline="30000" dirty="0"/>
              <a:t>th</a:t>
            </a:r>
            <a:r>
              <a:rPr lang="en-GB" dirty="0"/>
              <a:t> century and still had more room</a:t>
            </a:r>
          </a:p>
          <a:p>
            <a:r>
              <a:rPr lang="en-GB" dirty="0"/>
              <a:t>Future proof your donor recognition! </a:t>
            </a:r>
          </a:p>
          <a:p>
            <a:endParaRPr lang="en-GB" dirty="0"/>
          </a:p>
          <a:p>
            <a:r>
              <a:rPr lang="en-GB" dirty="0"/>
              <a:t>And that is why I wish I had thought of DONOR RECOGNITION</a:t>
            </a:r>
          </a:p>
          <a:p>
            <a:endParaRPr lang="en-GB" dirty="0"/>
          </a:p>
          <a:p>
            <a:r>
              <a:rPr lang="en-GB" dirty="0"/>
              <a:t>Thank you</a:t>
            </a:r>
          </a:p>
          <a:p>
            <a:endParaRPr lang="en-GB" dirty="0"/>
          </a:p>
        </p:txBody>
      </p:sp>
      <p:sp>
        <p:nvSpPr>
          <p:cNvPr id="4" name="Slide Number Placeholder 3"/>
          <p:cNvSpPr>
            <a:spLocks noGrp="1"/>
          </p:cNvSpPr>
          <p:nvPr>
            <p:ph type="sldNum" sz="quarter" idx="5"/>
          </p:nvPr>
        </p:nvSpPr>
        <p:spPr/>
        <p:txBody>
          <a:bodyPr/>
          <a:lstStyle/>
          <a:p>
            <a:fld id="{EFDAC3E3-F654-4788-9713-910D7EE9E5EA}" type="slidenum">
              <a:rPr lang="en-GB" smtClean="0"/>
              <a:t>17</a:t>
            </a:fld>
            <a:endParaRPr lang="en-GB"/>
          </a:p>
        </p:txBody>
      </p:sp>
    </p:spTree>
    <p:extLst>
      <p:ext uri="{BB962C8B-B14F-4D97-AF65-F5344CB8AC3E}">
        <p14:creationId xmlns:p14="http://schemas.microsoft.com/office/powerpoint/2010/main" val="992101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the more interesting </a:t>
            </a:r>
          </a:p>
        </p:txBody>
      </p:sp>
      <p:sp>
        <p:nvSpPr>
          <p:cNvPr id="4" name="Slide Number Placeholder 3"/>
          <p:cNvSpPr>
            <a:spLocks noGrp="1"/>
          </p:cNvSpPr>
          <p:nvPr>
            <p:ph type="sldNum" sz="quarter" idx="5"/>
          </p:nvPr>
        </p:nvSpPr>
        <p:spPr/>
        <p:txBody>
          <a:bodyPr/>
          <a:lstStyle/>
          <a:p>
            <a:fld id="{EFDAC3E3-F654-4788-9713-910D7EE9E5EA}" type="slidenum">
              <a:rPr lang="en-GB" smtClean="0"/>
              <a:t>3</a:t>
            </a:fld>
            <a:endParaRPr lang="en-GB" dirty="0"/>
          </a:p>
        </p:txBody>
      </p:sp>
    </p:spTree>
    <p:extLst>
      <p:ext uri="{BB962C8B-B14F-4D97-AF65-F5344CB8AC3E}">
        <p14:creationId xmlns:p14="http://schemas.microsoft.com/office/powerpoint/2010/main" val="3414875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pretty </a:t>
            </a:r>
          </a:p>
        </p:txBody>
      </p:sp>
      <p:sp>
        <p:nvSpPr>
          <p:cNvPr id="4" name="Slide Number Placeholder 3"/>
          <p:cNvSpPr>
            <a:spLocks noGrp="1"/>
          </p:cNvSpPr>
          <p:nvPr>
            <p:ph type="sldNum" sz="quarter" idx="5"/>
          </p:nvPr>
        </p:nvSpPr>
        <p:spPr/>
        <p:txBody>
          <a:bodyPr/>
          <a:lstStyle/>
          <a:p>
            <a:fld id="{EFDAC3E3-F654-4788-9713-910D7EE9E5EA}" type="slidenum">
              <a:rPr lang="en-GB" smtClean="0"/>
              <a:t>4</a:t>
            </a:fld>
            <a:endParaRPr lang="en-GB" dirty="0"/>
          </a:p>
        </p:txBody>
      </p:sp>
    </p:spTree>
    <p:extLst>
      <p:ext uri="{BB962C8B-B14F-4D97-AF65-F5344CB8AC3E}">
        <p14:creationId xmlns:p14="http://schemas.microsoft.com/office/powerpoint/2010/main" val="3913161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 quirky (this is a donor credit on an umbrella stand and a urinal!)</a:t>
            </a:r>
          </a:p>
        </p:txBody>
      </p:sp>
      <p:sp>
        <p:nvSpPr>
          <p:cNvPr id="4" name="Slide Number Placeholder 3"/>
          <p:cNvSpPr>
            <a:spLocks noGrp="1"/>
          </p:cNvSpPr>
          <p:nvPr>
            <p:ph type="sldNum" sz="quarter" idx="5"/>
          </p:nvPr>
        </p:nvSpPr>
        <p:spPr/>
        <p:txBody>
          <a:bodyPr/>
          <a:lstStyle/>
          <a:p>
            <a:fld id="{EFDAC3E3-F654-4788-9713-910D7EE9E5EA}" type="slidenum">
              <a:rPr lang="en-GB" smtClean="0"/>
              <a:t>5</a:t>
            </a:fld>
            <a:endParaRPr lang="en-GB" dirty="0"/>
          </a:p>
        </p:txBody>
      </p:sp>
    </p:spTree>
    <p:extLst>
      <p:ext uri="{BB962C8B-B14F-4D97-AF65-F5344CB8AC3E}">
        <p14:creationId xmlns:p14="http://schemas.microsoft.com/office/powerpoint/2010/main" val="2021266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Then I bet like you me you wish you thought of donor recognition </a:t>
            </a:r>
          </a:p>
        </p:txBody>
      </p:sp>
      <p:sp>
        <p:nvSpPr>
          <p:cNvPr id="4" name="Slide Number Placeholder 3"/>
          <p:cNvSpPr>
            <a:spLocks noGrp="1"/>
          </p:cNvSpPr>
          <p:nvPr>
            <p:ph type="sldNum" sz="quarter" idx="5"/>
          </p:nvPr>
        </p:nvSpPr>
        <p:spPr/>
        <p:txBody>
          <a:bodyPr/>
          <a:lstStyle/>
          <a:p>
            <a:fld id="{EFDAC3E3-F654-4788-9713-910D7EE9E5EA}" type="slidenum">
              <a:rPr lang="en-GB" smtClean="0"/>
              <a:t>6</a:t>
            </a:fld>
            <a:endParaRPr lang="en-GB" dirty="0"/>
          </a:p>
        </p:txBody>
      </p:sp>
    </p:spTree>
    <p:extLst>
      <p:ext uri="{BB962C8B-B14F-4D97-AF65-F5344CB8AC3E}">
        <p14:creationId xmlns:p14="http://schemas.microsoft.com/office/powerpoint/2010/main" val="695652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Then I bet like you me you wish you thought of donor recognition </a:t>
            </a:r>
          </a:p>
        </p:txBody>
      </p:sp>
      <p:sp>
        <p:nvSpPr>
          <p:cNvPr id="4" name="Slide Number Placeholder 3"/>
          <p:cNvSpPr>
            <a:spLocks noGrp="1"/>
          </p:cNvSpPr>
          <p:nvPr>
            <p:ph type="sldNum" sz="quarter" idx="5"/>
          </p:nvPr>
        </p:nvSpPr>
        <p:spPr/>
        <p:txBody>
          <a:bodyPr/>
          <a:lstStyle/>
          <a:p>
            <a:fld id="{EFDAC3E3-F654-4788-9713-910D7EE9E5EA}" type="slidenum">
              <a:rPr lang="en-GB" smtClean="0"/>
              <a:t>7</a:t>
            </a:fld>
            <a:endParaRPr lang="en-GB" dirty="0"/>
          </a:p>
        </p:txBody>
      </p:sp>
    </p:spTree>
    <p:extLst>
      <p:ext uri="{BB962C8B-B14F-4D97-AF65-F5344CB8AC3E}">
        <p14:creationId xmlns:p14="http://schemas.microsoft.com/office/powerpoint/2010/main" val="543791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dirty="0">
                <a:solidFill>
                  <a:srgbClr val="0F1419"/>
                </a:solidFill>
                <a:effectLst/>
                <a:latin typeface="TwitterChirp"/>
              </a:rPr>
              <a:t>Arts philanthropy </a:t>
            </a:r>
            <a:r>
              <a:rPr lang="en-GB" sz="1200" b="1" i="0" dirty="0">
                <a:solidFill>
                  <a:srgbClr val="0F1419"/>
                </a:solidFill>
                <a:effectLst/>
                <a:latin typeface="TwitterChirp"/>
              </a:rPr>
              <a:t>donor</a:t>
            </a:r>
            <a:r>
              <a:rPr lang="en-GB" sz="1200" b="0" i="0" dirty="0">
                <a:solidFill>
                  <a:srgbClr val="0F1419"/>
                </a:solidFill>
                <a:effectLst/>
                <a:latin typeface="TwitterChirp"/>
              </a:rPr>
              <a:t> acknowledgment 313BC - Greek style - for the </a:t>
            </a:r>
            <a:r>
              <a:rPr lang="en-GB" sz="1200" b="0" i="0" dirty="0" err="1">
                <a:solidFill>
                  <a:srgbClr val="0F1419"/>
                </a:solidFill>
                <a:effectLst/>
                <a:latin typeface="TwitterChirp"/>
              </a:rPr>
              <a:t>choregoi</a:t>
            </a:r>
            <a:r>
              <a:rPr lang="en-GB" sz="1200" b="0" i="0" dirty="0">
                <a:solidFill>
                  <a:srgbClr val="0F1419"/>
                </a:solidFill>
                <a:effectLst/>
                <a:latin typeface="TwitterChirp"/>
              </a:rPr>
              <a:t> (</a:t>
            </a:r>
            <a:r>
              <a:rPr lang="en-GB" sz="1200" b="0" i="0" dirty="0" err="1">
                <a:solidFill>
                  <a:srgbClr val="0F1419"/>
                </a:solidFill>
                <a:effectLst/>
                <a:latin typeface="TwitterChirp"/>
              </a:rPr>
              <a:t>Auteus</a:t>
            </a:r>
            <a:r>
              <a:rPr lang="en-GB" sz="1200" b="0" i="0" dirty="0">
                <a:solidFill>
                  <a:srgbClr val="0F1419"/>
                </a:solidFill>
                <a:effectLst/>
                <a:latin typeface="TwitterChirp"/>
              </a:rPr>
              <a:t> and </a:t>
            </a:r>
            <a:r>
              <a:rPr lang="en-GB" sz="1200" b="0" i="0" dirty="0" err="1">
                <a:solidFill>
                  <a:srgbClr val="0F1419"/>
                </a:solidFill>
                <a:effectLst/>
                <a:latin typeface="TwitterChirp"/>
              </a:rPr>
              <a:t>Philoxenidies</a:t>
            </a:r>
            <a:r>
              <a:rPr lang="en-GB" sz="1200" b="0" i="0" dirty="0">
                <a:solidFill>
                  <a:srgbClr val="0F1419"/>
                </a:solidFill>
                <a:effectLst/>
                <a:latin typeface="TwitterChirp"/>
              </a:rPr>
              <a:t>) who funded the chorus (costumes &amp; rehearsals) the second most expensive lot that wealthy Athenian could get allocated to use their wealth for the public good</a:t>
            </a:r>
            <a:endParaRPr lang="en-GB" dirty="0"/>
          </a:p>
        </p:txBody>
      </p:sp>
      <p:sp>
        <p:nvSpPr>
          <p:cNvPr id="4" name="Slide Number Placeholder 3"/>
          <p:cNvSpPr>
            <a:spLocks noGrp="1"/>
          </p:cNvSpPr>
          <p:nvPr>
            <p:ph type="sldNum" sz="quarter" idx="5"/>
          </p:nvPr>
        </p:nvSpPr>
        <p:spPr/>
        <p:txBody>
          <a:bodyPr/>
          <a:lstStyle/>
          <a:p>
            <a:fld id="{EFDAC3E3-F654-4788-9713-910D7EE9E5EA}" type="slidenum">
              <a:rPr lang="en-GB" smtClean="0"/>
              <a:t>9</a:t>
            </a:fld>
            <a:endParaRPr lang="en-GB"/>
          </a:p>
        </p:txBody>
      </p:sp>
    </p:spTree>
    <p:extLst>
      <p:ext uri="{BB962C8B-B14F-4D97-AF65-F5344CB8AC3E}">
        <p14:creationId xmlns:p14="http://schemas.microsoft.com/office/powerpoint/2010/main" val="2139969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Arial" panose="020B0604020202020204" pitchFamily="34" charset="0"/>
              </a:rPr>
              <a:t>Now Nigel was a fourteenth century miller </a:t>
            </a:r>
          </a:p>
          <a:p>
            <a:pPr algn="l"/>
            <a:r>
              <a:rPr lang="en-GB" b="0" i="0" dirty="0">
                <a:solidFill>
                  <a:srgbClr val="000000"/>
                </a:solidFill>
                <a:effectLst/>
                <a:latin typeface="Arial" panose="020B0604020202020204" pitchFamily="34" charset="0"/>
              </a:rPr>
              <a:t>Every year he gave 4 shillings to the St Albans Abbey </a:t>
            </a:r>
          </a:p>
          <a:p>
            <a:r>
              <a:rPr lang="en-GB" b="0" i="0" dirty="0">
                <a:solidFill>
                  <a:srgbClr val="000000"/>
                </a:solidFill>
                <a:effectLst/>
                <a:latin typeface="Arial" panose="020B0604020202020204" pitchFamily="34" charset="0"/>
              </a:rPr>
              <a:t>You can see him here giving his gift</a:t>
            </a:r>
            <a:endParaRPr lang="en-GB" b="0" i="0" dirty="0">
              <a:solidFill>
                <a:srgbClr val="333333"/>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EFDAC3E3-F654-4788-9713-910D7EE9E5EA}" type="slidenum">
              <a:rPr lang="en-GB" smtClean="0"/>
              <a:t>11</a:t>
            </a:fld>
            <a:endParaRPr lang="en-GB"/>
          </a:p>
        </p:txBody>
      </p:sp>
    </p:spTree>
    <p:extLst>
      <p:ext uri="{BB962C8B-B14F-4D97-AF65-F5344CB8AC3E}">
        <p14:creationId xmlns:p14="http://schemas.microsoft.com/office/powerpoint/2010/main" val="599346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Arial" panose="020B0604020202020204" pitchFamily="34" charset="0"/>
              </a:rPr>
              <a:t>Joan, countess of Kent, and princess of Wales and of Aquitaine (d. 1385), who gave a gold necklace and 100 shillings:</a:t>
            </a:r>
            <a:endParaRPr lang="en-GB" dirty="0"/>
          </a:p>
        </p:txBody>
      </p:sp>
      <p:sp>
        <p:nvSpPr>
          <p:cNvPr id="4" name="Slide Number Placeholder 3"/>
          <p:cNvSpPr>
            <a:spLocks noGrp="1"/>
          </p:cNvSpPr>
          <p:nvPr>
            <p:ph type="sldNum" sz="quarter" idx="5"/>
          </p:nvPr>
        </p:nvSpPr>
        <p:spPr/>
        <p:txBody>
          <a:bodyPr/>
          <a:lstStyle/>
          <a:p>
            <a:fld id="{EFDAC3E3-F654-4788-9713-910D7EE9E5EA}" type="slidenum">
              <a:rPr lang="en-GB" smtClean="0"/>
              <a:t>12</a:t>
            </a:fld>
            <a:endParaRPr lang="en-GB"/>
          </a:p>
        </p:txBody>
      </p:sp>
    </p:spTree>
    <p:extLst>
      <p:ext uri="{BB962C8B-B14F-4D97-AF65-F5344CB8AC3E}">
        <p14:creationId xmlns:p14="http://schemas.microsoft.com/office/powerpoint/2010/main" val="4173041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A7C12-0870-D4F9-4E93-34B9A29DEE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6D6CE0B-FDF4-D658-8638-1EEC1F0402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E071B1D-D245-4932-E1F0-4B3F4294516F}"/>
              </a:ext>
            </a:extLst>
          </p:cNvPr>
          <p:cNvSpPr>
            <a:spLocks noGrp="1"/>
          </p:cNvSpPr>
          <p:nvPr>
            <p:ph type="dt" sz="half" idx="10"/>
          </p:nvPr>
        </p:nvSpPr>
        <p:spPr/>
        <p:txBody>
          <a:bodyPr/>
          <a:lstStyle/>
          <a:p>
            <a:fld id="{A2197500-2182-4A74-B387-EDE5F434217E}" type="datetimeFigureOut">
              <a:rPr lang="en-GB" smtClean="0"/>
              <a:t>02/11/2022</a:t>
            </a:fld>
            <a:endParaRPr lang="en-GB"/>
          </a:p>
        </p:txBody>
      </p:sp>
      <p:sp>
        <p:nvSpPr>
          <p:cNvPr id="5" name="Footer Placeholder 4">
            <a:extLst>
              <a:ext uri="{FF2B5EF4-FFF2-40B4-BE49-F238E27FC236}">
                <a16:creationId xmlns:a16="http://schemas.microsoft.com/office/drawing/2014/main" id="{5DF42970-A751-BB41-D3CE-915CA7E2F9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2A1F3C-8009-E1C5-24CA-861C505B482D}"/>
              </a:ext>
            </a:extLst>
          </p:cNvPr>
          <p:cNvSpPr>
            <a:spLocks noGrp="1"/>
          </p:cNvSpPr>
          <p:nvPr>
            <p:ph type="sldNum" sz="quarter" idx="12"/>
          </p:nvPr>
        </p:nvSpPr>
        <p:spPr/>
        <p:txBody>
          <a:bodyPr/>
          <a:lstStyle/>
          <a:p>
            <a:fld id="{3AEF0AE2-0D76-457F-A2F3-252817A24339}" type="slidenum">
              <a:rPr lang="en-GB" smtClean="0"/>
              <a:t>‹#›</a:t>
            </a:fld>
            <a:endParaRPr lang="en-GB"/>
          </a:p>
        </p:txBody>
      </p:sp>
    </p:spTree>
    <p:extLst>
      <p:ext uri="{BB962C8B-B14F-4D97-AF65-F5344CB8AC3E}">
        <p14:creationId xmlns:p14="http://schemas.microsoft.com/office/powerpoint/2010/main" val="3459855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18E5C-66E9-74E6-45BD-2688A319C75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F4CBE9-DF8D-5880-428A-AA89AC5B49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E7B940-82A0-EDF3-96D4-D74628429793}"/>
              </a:ext>
            </a:extLst>
          </p:cNvPr>
          <p:cNvSpPr>
            <a:spLocks noGrp="1"/>
          </p:cNvSpPr>
          <p:nvPr>
            <p:ph type="dt" sz="half" idx="10"/>
          </p:nvPr>
        </p:nvSpPr>
        <p:spPr/>
        <p:txBody>
          <a:bodyPr/>
          <a:lstStyle/>
          <a:p>
            <a:fld id="{A2197500-2182-4A74-B387-EDE5F434217E}" type="datetimeFigureOut">
              <a:rPr lang="en-GB" smtClean="0"/>
              <a:t>02/11/2022</a:t>
            </a:fld>
            <a:endParaRPr lang="en-GB"/>
          </a:p>
        </p:txBody>
      </p:sp>
      <p:sp>
        <p:nvSpPr>
          <p:cNvPr id="5" name="Footer Placeholder 4">
            <a:extLst>
              <a:ext uri="{FF2B5EF4-FFF2-40B4-BE49-F238E27FC236}">
                <a16:creationId xmlns:a16="http://schemas.microsoft.com/office/drawing/2014/main" id="{0C35795E-FDA2-B12F-6510-34146992CB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4407E5-B763-35FC-1632-CA8CFB491329}"/>
              </a:ext>
            </a:extLst>
          </p:cNvPr>
          <p:cNvSpPr>
            <a:spLocks noGrp="1"/>
          </p:cNvSpPr>
          <p:nvPr>
            <p:ph type="sldNum" sz="quarter" idx="12"/>
          </p:nvPr>
        </p:nvSpPr>
        <p:spPr/>
        <p:txBody>
          <a:bodyPr/>
          <a:lstStyle/>
          <a:p>
            <a:fld id="{3AEF0AE2-0D76-457F-A2F3-252817A24339}" type="slidenum">
              <a:rPr lang="en-GB" smtClean="0"/>
              <a:t>‹#›</a:t>
            </a:fld>
            <a:endParaRPr lang="en-GB"/>
          </a:p>
        </p:txBody>
      </p:sp>
    </p:spTree>
    <p:extLst>
      <p:ext uri="{BB962C8B-B14F-4D97-AF65-F5344CB8AC3E}">
        <p14:creationId xmlns:p14="http://schemas.microsoft.com/office/powerpoint/2010/main" val="625449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449F68-644B-BE5A-6AE4-8269578BD0B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EDE499D-C8D5-8E1C-3913-77A258ADF8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BFDB79-6B1F-1F27-D6F6-4E3E207D93CC}"/>
              </a:ext>
            </a:extLst>
          </p:cNvPr>
          <p:cNvSpPr>
            <a:spLocks noGrp="1"/>
          </p:cNvSpPr>
          <p:nvPr>
            <p:ph type="dt" sz="half" idx="10"/>
          </p:nvPr>
        </p:nvSpPr>
        <p:spPr/>
        <p:txBody>
          <a:bodyPr/>
          <a:lstStyle/>
          <a:p>
            <a:fld id="{A2197500-2182-4A74-B387-EDE5F434217E}" type="datetimeFigureOut">
              <a:rPr lang="en-GB" smtClean="0"/>
              <a:t>02/11/2022</a:t>
            </a:fld>
            <a:endParaRPr lang="en-GB"/>
          </a:p>
        </p:txBody>
      </p:sp>
      <p:sp>
        <p:nvSpPr>
          <p:cNvPr id="5" name="Footer Placeholder 4">
            <a:extLst>
              <a:ext uri="{FF2B5EF4-FFF2-40B4-BE49-F238E27FC236}">
                <a16:creationId xmlns:a16="http://schemas.microsoft.com/office/drawing/2014/main" id="{4DC03899-FF15-AFA8-7516-5EA7AA075A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7472DF-CC18-14CE-5F0A-5C6C8D982965}"/>
              </a:ext>
            </a:extLst>
          </p:cNvPr>
          <p:cNvSpPr>
            <a:spLocks noGrp="1"/>
          </p:cNvSpPr>
          <p:nvPr>
            <p:ph type="sldNum" sz="quarter" idx="12"/>
          </p:nvPr>
        </p:nvSpPr>
        <p:spPr/>
        <p:txBody>
          <a:bodyPr/>
          <a:lstStyle/>
          <a:p>
            <a:fld id="{3AEF0AE2-0D76-457F-A2F3-252817A24339}" type="slidenum">
              <a:rPr lang="en-GB" smtClean="0"/>
              <a:t>‹#›</a:t>
            </a:fld>
            <a:endParaRPr lang="en-GB"/>
          </a:p>
        </p:txBody>
      </p:sp>
    </p:spTree>
    <p:extLst>
      <p:ext uri="{BB962C8B-B14F-4D97-AF65-F5344CB8AC3E}">
        <p14:creationId xmlns:p14="http://schemas.microsoft.com/office/powerpoint/2010/main" val="3822004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D7B1C-9ADA-023F-96BD-0B47B3B3A52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9486BC-E0B3-D9BF-2E5D-65382EC9C6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9B2B03-A7D7-33DB-C820-515492F40017}"/>
              </a:ext>
            </a:extLst>
          </p:cNvPr>
          <p:cNvSpPr>
            <a:spLocks noGrp="1"/>
          </p:cNvSpPr>
          <p:nvPr>
            <p:ph type="dt" sz="half" idx="10"/>
          </p:nvPr>
        </p:nvSpPr>
        <p:spPr/>
        <p:txBody>
          <a:bodyPr/>
          <a:lstStyle/>
          <a:p>
            <a:fld id="{A2197500-2182-4A74-B387-EDE5F434217E}" type="datetimeFigureOut">
              <a:rPr lang="en-GB" smtClean="0"/>
              <a:t>02/11/2022</a:t>
            </a:fld>
            <a:endParaRPr lang="en-GB"/>
          </a:p>
        </p:txBody>
      </p:sp>
      <p:sp>
        <p:nvSpPr>
          <p:cNvPr id="5" name="Footer Placeholder 4">
            <a:extLst>
              <a:ext uri="{FF2B5EF4-FFF2-40B4-BE49-F238E27FC236}">
                <a16:creationId xmlns:a16="http://schemas.microsoft.com/office/drawing/2014/main" id="{5073D391-D1F7-07BD-79D0-2E76F863D3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64F3AC-3CEF-7FAC-CBE6-28A6D1C73EFE}"/>
              </a:ext>
            </a:extLst>
          </p:cNvPr>
          <p:cNvSpPr>
            <a:spLocks noGrp="1"/>
          </p:cNvSpPr>
          <p:nvPr>
            <p:ph type="sldNum" sz="quarter" idx="12"/>
          </p:nvPr>
        </p:nvSpPr>
        <p:spPr/>
        <p:txBody>
          <a:bodyPr/>
          <a:lstStyle/>
          <a:p>
            <a:fld id="{3AEF0AE2-0D76-457F-A2F3-252817A24339}" type="slidenum">
              <a:rPr lang="en-GB" smtClean="0"/>
              <a:t>‹#›</a:t>
            </a:fld>
            <a:endParaRPr lang="en-GB"/>
          </a:p>
        </p:txBody>
      </p:sp>
    </p:spTree>
    <p:extLst>
      <p:ext uri="{BB962C8B-B14F-4D97-AF65-F5344CB8AC3E}">
        <p14:creationId xmlns:p14="http://schemas.microsoft.com/office/powerpoint/2010/main" val="1637784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9D10A-BA87-E5DF-8852-76DFD386BE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442F168-50FE-5DF3-57E8-32EC9AB279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3811A5-2D82-2A92-4946-D69BF90B0205}"/>
              </a:ext>
            </a:extLst>
          </p:cNvPr>
          <p:cNvSpPr>
            <a:spLocks noGrp="1"/>
          </p:cNvSpPr>
          <p:nvPr>
            <p:ph type="dt" sz="half" idx="10"/>
          </p:nvPr>
        </p:nvSpPr>
        <p:spPr/>
        <p:txBody>
          <a:bodyPr/>
          <a:lstStyle/>
          <a:p>
            <a:fld id="{A2197500-2182-4A74-B387-EDE5F434217E}" type="datetimeFigureOut">
              <a:rPr lang="en-GB" smtClean="0"/>
              <a:t>02/11/2022</a:t>
            </a:fld>
            <a:endParaRPr lang="en-GB"/>
          </a:p>
        </p:txBody>
      </p:sp>
      <p:sp>
        <p:nvSpPr>
          <p:cNvPr id="5" name="Footer Placeholder 4">
            <a:extLst>
              <a:ext uri="{FF2B5EF4-FFF2-40B4-BE49-F238E27FC236}">
                <a16:creationId xmlns:a16="http://schemas.microsoft.com/office/drawing/2014/main" id="{6B4AFBDE-8760-0BB3-5AD0-015072C854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061E1D-68F8-6D81-0979-F417D1F04EFA}"/>
              </a:ext>
            </a:extLst>
          </p:cNvPr>
          <p:cNvSpPr>
            <a:spLocks noGrp="1"/>
          </p:cNvSpPr>
          <p:nvPr>
            <p:ph type="sldNum" sz="quarter" idx="12"/>
          </p:nvPr>
        </p:nvSpPr>
        <p:spPr/>
        <p:txBody>
          <a:bodyPr/>
          <a:lstStyle/>
          <a:p>
            <a:fld id="{3AEF0AE2-0D76-457F-A2F3-252817A24339}" type="slidenum">
              <a:rPr lang="en-GB" smtClean="0"/>
              <a:t>‹#›</a:t>
            </a:fld>
            <a:endParaRPr lang="en-GB"/>
          </a:p>
        </p:txBody>
      </p:sp>
    </p:spTree>
    <p:extLst>
      <p:ext uri="{BB962C8B-B14F-4D97-AF65-F5344CB8AC3E}">
        <p14:creationId xmlns:p14="http://schemas.microsoft.com/office/powerpoint/2010/main" val="1562300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1EBF8-989F-8053-3591-1684CC03E7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7274D62-E1E9-7B27-F158-FE5E149ED8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3B72293-2F87-7AA7-9421-F1AF501BF0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16700A3-EA9A-CF0E-2DEA-FC296CCA5649}"/>
              </a:ext>
            </a:extLst>
          </p:cNvPr>
          <p:cNvSpPr>
            <a:spLocks noGrp="1"/>
          </p:cNvSpPr>
          <p:nvPr>
            <p:ph type="dt" sz="half" idx="10"/>
          </p:nvPr>
        </p:nvSpPr>
        <p:spPr/>
        <p:txBody>
          <a:bodyPr/>
          <a:lstStyle/>
          <a:p>
            <a:fld id="{A2197500-2182-4A74-B387-EDE5F434217E}" type="datetimeFigureOut">
              <a:rPr lang="en-GB" smtClean="0"/>
              <a:t>02/11/2022</a:t>
            </a:fld>
            <a:endParaRPr lang="en-GB"/>
          </a:p>
        </p:txBody>
      </p:sp>
      <p:sp>
        <p:nvSpPr>
          <p:cNvPr id="6" name="Footer Placeholder 5">
            <a:extLst>
              <a:ext uri="{FF2B5EF4-FFF2-40B4-BE49-F238E27FC236}">
                <a16:creationId xmlns:a16="http://schemas.microsoft.com/office/drawing/2014/main" id="{121EC30B-4C45-4379-1FC6-DC22521E93D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791E2E-AB8C-6633-26E7-11C478BAB0E7}"/>
              </a:ext>
            </a:extLst>
          </p:cNvPr>
          <p:cNvSpPr>
            <a:spLocks noGrp="1"/>
          </p:cNvSpPr>
          <p:nvPr>
            <p:ph type="sldNum" sz="quarter" idx="12"/>
          </p:nvPr>
        </p:nvSpPr>
        <p:spPr/>
        <p:txBody>
          <a:bodyPr/>
          <a:lstStyle/>
          <a:p>
            <a:fld id="{3AEF0AE2-0D76-457F-A2F3-252817A24339}" type="slidenum">
              <a:rPr lang="en-GB" smtClean="0"/>
              <a:t>‹#›</a:t>
            </a:fld>
            <a:endParaRPr lang="en-GB"/>
          </a:p>
        </p:txBody>
      </p:sp>
    </p:spTree>
    <p:extLst>
      <p:ext uri="{BB962C8B-B14F-4D97-AF65-F5344CB8AC3E}">
        <p14:creationId xmlns:p14="http://schemas.microsoft.com/office/powerpoint/2010/main" val="2146562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8170B-3BCC-F675-9E0B-4A8BC4C0393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0D6F8B2-355B-D57D-1F29-8BFA05E5C5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8A9446-C164-E733-7D27-ED6AAF213A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5E55227-BF50-E8A5-3DC6-DB9686E4FA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8686D-F3BA-0693-4F30-5D33431495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E661B9F-12F3-983D-459E-0A120E548BF1}"/>
              </a:ext>
            </a:extLst>
          </p:cNvPr>
          <p:cNvSpPr>
            <a:spLocks noGrp="1"/>
          </p:cNvSpPr>
          <p:nvPr>
            <p:ph type="dt" sz="half" idx="10"/>
          </p:nvPr>
        </p:nvSpPr>
        <p:spPr/>
        <p:txBody>
          <a:bodyPr/>
          <a:lstStyle/>
          <a:p>
            <a:fld id="{A2197500-2182-4A74-B387-EDE5F434217E}" type="datetimeFigureOut">
              <a:rPr lang="en-GB" smtClean="0"/>
              <a:t>02/11/2022</a:t>
            </a:fld>
            <a:endParaRPr lang="en-GB"/>
          </a:p>
        </p:txBody>
      </p:sp>
      <p:sp>
        <p:nvSpPr>
          <p:cNvPr id="8" name="Footer Placeholder 7">
            <a:extLst>
              <a:ext uri="{FF2B5EF4-FFF2-40B4-BE49-F238E27FC236}">
                <a16:creationId xmlns:a16="http://schemas.microsoft.com/office/drawing/2014/main" id="{B69D658D-F3CD-490F-34B9-4AFC97EC2E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F7FBE9A-6744-2DE3-257B-B82A3A852533}"/>
              </a:ext>
            </a:extLst>
          </p:cNvPr>
          <p:cNvSpPr>
            <a:spLocks noGrp="1"/>
          </p:cNvSpPr>
          <p:nvPr>
            <p:ph type="sldNum" sz="quarter" idx="12"/>
          </p:nvPr>
        </p:nvSpPr>
        <p:spPr/>
        <p:txBody>
          <a:bodyPr/>
          <a:lstStyle/>
          <a:p>
            <a:fld id="{3AEF0AE2-0D76-457F-A2F3-252817A24339}" type="slidenum">
              <a:rPr lang="en-GB" smtClean="0"/>
              <a:t>‹#›</a:t>
            </a:fld>
            <a:endParaRPr lang="en-GB"/>
          </a:p>
        </p:txBody>
      </p:sp>
    </p:spTree>
    <p:extLst>
      <p:ext uri="{BB962C8B-B14F-4D97-AF65-F5344CB8AC3E}">
        <p14:creationId xmlns:p14="http://schemas.microsoft.com/office/powerpoint/2010/main" val="1999521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5BBA8-0FAB-BD1C-4DA4-62646765DFE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F34512A-5071-496E-194F-175B3D8E4F4E}"/>
              </a:ext>
            </a:extLst>
          </p:cNvPr>
          <p:cNvSpPr>
            <a:spLocks noGrp="1"/>
          </p:cNvSpPr>
          <p:nvPr>
            <p:ph type="dt" sz="half" idx="10"/>
          </p:nvPr>
        </p:nvSpPr>
        <p:spPr/>
        <p:txBody>
          <a:bodyPr/>
          <a:lstStyle/>
          <a:p>
            <a:fld id="{A2197500-2182-4A74-B387-EDE5F434217E}" type="datetimeFigureOut">
              <a:rPr lang="en-GB" smtClean="0"/>
              <a:t>02/11/2022</a:t>
            </a:fld>
            <a:endParaRPr lang="en-GB"/>
          </a:p>
        </p:txBody>
      </p:sp>
      <p:sp>
        <p:nvSpPr>
          <p:cNvPr id="4" name="Footer Placeholder 3">
            <a:extLst>
              <a:ext uri="{FF2B5EF4-FFF2-40B4-BE49-F238E27FC236}">
                <a16:creationId xmlns:a16="http://schemas.microsoft.com/office/drawing/2014/main" id="{CAA601A2-2BD2-D1BD-37FD-0021EC7EAE6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6BAA6EC-8105-AD9B-755A-B0958742EDED}"/>
              </a:ext>
            </a:extLst>
          </p:cNvPr>
          <p:cNvSpPr>
            <a:spLocks noGrp="1"/>
          </p:cNvSpPr>
          <p:nvPr>
            <p:ph type="sldNum" sz="quarter" idx="12"/>
          </p:nvPr>
        </p:nvSpPr>
        <p:spPr/>
        <p:txBody>
          <a:bodyPr/>
          <a:lstStyle/>
          <a:p>
            <a:fld id="{3AEF0AE2-0D76-457F-A2F3-252817A24339}" type="slidenum">
              <a:rPr lang="en-GB" smtClean="0"/>
              <a:t>‹#›</a:t>
            </a:fld>
            <a:endParaRPr lang="en-GB"/>
          </a:p>
        </p:txBody>
      </p:sp>
    </p:spTree>
    <p:extLst>
      <p:ext uri="{BB962C8B-B14F-4D97-AF65-F5344CB8AC3E}">
        <p14:creationId xmlns:p14="http://schemas.microsoft.com/office/powerpoint/2010/main" val="3463939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16F7E0-0CEC-422A-7870-DC41FACCF4A9}"/>
              </a:ext>
            </a:extLst>
          </p:cNvPr>
          <p:cNvSpPr>
            <a:spLocks noGrp="1"/>
          </p:cNvSpPr>
          <p:nvPr>
            <p:ph type="dt" sz="half" idx="10"/>
          </p:nvPr>
        </p:nvSpPr>
        <p:spPr/>
        <p:txBody>
          <a:bodyPr/>
          <a:lstStyle/>
          <a:p>
            <a:fld id="{A2197500-2182-4A74-B387-EDE5F434217E}" type="datetimeFigureOut">
              <a:rPr lang="en-GB" smtClean="0"/>
              <a:t>02/11/2022</a:t>
            </a:fld>
            <a:endParaRPr lang="en-GB"/>
          </a:p>
        </p:txBody>
      </p:sp>
      <p:sp>
        <p:nvSpPr>
          <p:cNvPr id="3" name="Footer Placeholder 2">
            <a:extLst>
              <a:ext uri="{FF2B5EF4-FFF2-40B4-BE49-F238E27FC236}">
                <a16:creationId xmlns:a16="http://schemas.microsoft.com/office/drawing/2014/main" id="{3270CB00-51C7-5E03-3F34-0D4C6E10CBE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4E68F8D-B81E-E62B-8A7C-7C12D3D5709E}"/>
              </a:ext>
            </a:extLst>
          </p:cNvPr>
          <p:cNvSpPr>
            <a:spLocks noGrp="1"/>
          </p:cNvSpPr>
          <p:nvPr>
            <p:ph type="sldNum" sz="quarter" idx="12"/>
          </p:nvPr>
        </p:nvSpPr>
        <p:spPr/>
        <p:txBody>
          <a:bodyPr/>
          <a:lstStyle/>
          <a:p>
            <a:fld id="{3AEF0AE2-0D76-457F-A2F3-252817A24339}" type="slidenum">
              <a:rPr lang="en-GB" smtClean="0"/>
              <a:t>‹#›</a:t>
            </a:fld>
            <a:endParaRPr lang="en-GB"/>
          </a:p>
        </p:txBody>
      </p:sp>
    </p:spTree>
    <p:extLst>
      <p:ext uri="{BB962C8B-B14F-4D97-AF65-F5344CB8AC3E}">
        <p14:creationId xmlns:p14="http://schemas.microsoft.com/office/powerpoint/2010/main" val="551858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ED2E4-8A30-D602-CFCE-4FEBFA85AA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C5ADC51-1FA9-E068-58AA-DBAA60D2B0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8797F63-A984-9341-1F30-402922B670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290A71-9B1A-C7B2-E5CA-35ADCA2FA671}"/>
              </a:ext>
            </a:extLst>
          </p:cNvPr>
          <p:cNvSpPr>
            <a:spLocks noGrp="1"/>
          </p:cNvSpPr>
          <p:nvPr>
            <p:ph type="dt" sz="half" idx="10"/>
          </p:nvPr>
        </p:nvSpPr>
        <p:spPr/>
        <p:txBody>
          <a:bodyPr/>
          <a:lstStyle/>
          <a:p>
            <a:fld id="{A2197500-2182-4A74-B387-EDE5F434217E}" type="datetimeFigureOut">
              <a:rPr lang="en-GB" smtClean="0"/>
              <a:t>02/11/2022</a:t>
            </a:fld>
            <a:endParaRPr lang="en-GB"/>
          </a:p>
        </p:txBody>
      </p:sp>
      <p:sp>
        <p:nvSpPr>
          <p:cNvPr id="6" name="Footer Placeholder 5">
            <a:extLst>
              <a:ext uri="{FF2B5EF4-FFF2-40B4-BE49-F238E27FC236}">
                <a16:creationId xmlns:a16="http://schemas.microsoft.com/office/drawing/2014/main" id="{0F2EE3C1-AD2A-A699-0151-E344E66C4D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DD0AE4-2983-1A66-2767-375C4202B738}"/>
              </a:ext>
            </a:extLst>
          </p:cNvPr>
          <p:cNvSpPr>
            <a:spLocks noGrp="1"/>
          </p:cNvSpPr>
          <p:nvPr>
            <p:ph type="sldNum" sz="quarter" idx="12"/>
          </p:nvPr>
        </p:nvSpPr>
        <p:spPr/>
        <p:txBody>
          <a:bodyPr/>
          <a:lstStyle/>
          <a:p>
            <a:fld id="{3AEF0AE2-0D76-457F-A2F3-252817A24339}" type="slidenum">
              <a:rPr lang="en-GB" smtClean="0"/>
              <a:t>‹#›</a:t>
            </a:fld>
            <a:endParaRPr lang="en-GB"/>
          </a:p>
        </p:txBody>
      </p:sp>
    </p:spTree>
    <p:extLst>
      <p:ext uri="{BB962C8B-B14F-4D97-AF65-F5344CB8AC3E}">
        <p14:creationId xmlns:p14="http://schemas.microsoft.com/office/powerpoint/2010/main" val="3647722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C661C-4BD8-30E0-FB4C-3E7E4C2982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C70A246-C5D0-6D50-D445-7A6A80850E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72BEAB7-C2EA-E557-D862-E60D6CA47C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9D66FF-1DC9-1BB0-B9C9-13A082CB32B7}"/>
              </a:ext>
            </a:extLst>
          </p:cNvPr>
          <p:cNvSpPr>
            <a:spLocks noGrp="1"/>
          </p:cNvSpPr>
          <p:nvPr>
            <p:ph type="dt" sz="half" idx="10"/>
          </p:nvPr>
        </p:nvSpPr>
        <p:spPr/>
        <p:txBody>
          <a:bodyPr/>
          <a:lstStyle/>
          <a:p>
            <a:fld id="{A2197500-2182-4A74-B387-EDE5F434217E}" type="datetimeFigureOut">
              <a:rPr lang="en-GB" smtClean="0"/>
              <a:t>02/11/2022</a:t>
            </a:fld>
            <a:endParaRPr lang="en-GB"/>
          </a:p>
        </p:txBody>
      </p:sp>
      <p:sp>
        <p:nvSpPr>
          <p:cNvPr id="6" name="Footer Placeholder 5">
            <a:extLst>
              <a:ext uri="{FF2B5EF4-FFF2-40B4-BE49-F238E27FC236}">
                <a16:creationId xmlns:a16="http://schemas.microsoft.com/office/drawing/2014/main" id="{44A0CD6C-2112-6BE3-9EEC-28E8CE91947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A29B3A-C580-354F-9BAC-6773B03DAD64}"/>
              </a:ext>
            </a:extLst>
          </p:cNvPr>
          <p:cNvSpPr>
            <a:spLocks noGrp="1"/>
          </p:cNvSpPr>
          <p:nvPr>
            <p:ph type="sldNum" sz="quarter" idx="12"/>
          </p:nvPr>
        </p:nvSpPr>
        <p:spPr/>
        <p:txBody>
          <a:bodyPr/>
          <a:lstStyle/>
          <a:p>
            <a:fld id="{3AEF0AE2-0D76-457F-A2F3-252817A24339}" type="slidenum">
              <a:rPr lang="en-GB" smtClean="0"/>
              <a:t>‹#›</a:t>
            </a:fld>
            <a:endParaRPr lang="en-GB"/>
          </a:p>
        </p:txBody>
      </p:sp>
    </p:spTree>
    <p:extLst>
      <p:ext uri="{BB962C8B-B14F-4D97-AF65-F5344CB8AC3E}">
        <p14:creationId xmlns:p14="http://schemas.microsoft.com/office/powerpoint/2010/main" val="3438564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2991E2-6752-4DA2-9644-A5F4B05533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F78A6D-B389-E8A3-184F-1C922DA9F3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0667AC-AD04-E3AF-06E4-BFC0080B9D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197500-2182-4A74-B387-EDE5F434217E}" type="datetimeFigureOut">
              <a:rPr lang="en-GB" smtClean="0"/>
              <a:t>02/11/2022</a:t>
            </a:fld>
            <a:endParaRPr lang="en-GB"/>
          </a:p>
        </p:txBody>
      </p:sp>
      <p:sp>
        <p:nvSpPr>
          <p:cNvPr id="5" name="Footer Placeholder 4">
            <a:extLst>
              <a:ext uri="{FF2B5EF4-FFF2-40B4-BE49-F238E27FC236}">
                <a16:creationId xmlns:a16="http://schemas.microsoft.com/office/drawing/2014/main" id="{C4C224FD-C3FC-5ED0-5E66-C47C510A0A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D619DA7-7A16-9A7E-B397-AAF4AD6D09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EF0AE2-0D76-457F-A2F3-252817A24339}" type="slidenum">
              <a:rPr lang="en-GB" smtClean="0"/>
              <a:t>‹#›</a:t>
            </a:fld>
            <a:endParaRPr lang="en-GB"/>
          </a:p>
        </p:txBody>
      </p:sp>
    </p:spTree>
    <p:extLst>
      <p:ext uri="{BB962C8B-B14F-4D97-AF65-F5344CB8AC3E}">
        <p14:creationId xmlns:p14="http://schemas.microsoft.com/office/powerpoint/2010/main" val="31245794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9CBE3F-79A8-4F8F-88D9-DAD03D0D28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2BFC0CB2-5FE5-0B1E-212F-33F75F953A8B}"/>
              </a:ext>
            </a:extLst>
          </p:cNvPr>
          <p:cNvSpPr>
            <a:spLocks noGrp="1"/>
          </p:cNvSpPr>
          <p:nvPr>
            <p:ph type="title"/>
          </p:nvPr>
        </p:nvSpPr>
        <p:spPr>
          <a:xfrm>
            <a:off x="1522030" y="1209220"/>
            <a:ext cx="9147940" cy="2337238"/>
          </a:xfrm>
        </p:spPr>
        <p:txBody>
          <a:bodyPr vert="horz" lIns="91440" tIns="45720" rIns="91440" bIns="45720" rtlCol="0" anchor="b">
            <a:normAutofit/>
          </a:bodyPr>
          <a:lstStyle/>
          <a:p>
            <a:pPr algn="ctr"/>
            <a:r>
              <a:rPr lang="en-US" sz="5600" kern="1200">
                <a:solidFill>
                  <a:srgbClr val="FFFFFF"/>
                </a:solidFill>
                <a:latin typeface="+mj-lt"/>
                <a:ea typeface="+mj-ea"/>
                <a:cs typeface="+mj-cs"/>
              </a:rPr>
              <a:t>Do your holiday photos (sometimes) look like this?</a:t>
            </a:r>
          </a:p>
        </p:txBody>
      </p:sp>
      <p:sp>
        <p:nvSpPr>
          <p:cNvPr id="10"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1869" y="2383077"/>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12"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24364" y="2265467"/>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4"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24834" y="253720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sp>
        <p:nvSpPr>
          <p:cNvPr id="16"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053" y="2832967"/>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
        <p:nvSpPr>
          <p:cNvPr id="18"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72266" y="28039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20"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3405" y="324249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cxnSp>
        <p:nvCxnSpPr>
          <p:cNvPr id="22" name="Straight Connector 21">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831729"/>
            <a:ext cx="12188952"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6885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D4D5A9-C311-A0DB-ADA6-11D95D09892D}"/>
              </a:ext>
            </a:extLst>
          </p:cNvPr>
          <p:cNvSpPr>
            <a:spLocks noGrp="1"/>
          </p:cNvSpPr>
          <p:nvPr>
            <p:ph type="title"/>
          </p:nvPr>
        </p:nvSpPr>
        <p:spPr>
          <a:xfrm>
            <a:off x="1245072" y="1289765"/>
            <a:ext cx="3651101" cy="4270963"/>
          </a:xfrm>
        </p:spPr>
        <p:txBody>
          <a:bodyPr anchor="ctr">
            <a:normAutofit fontScale="90000"/>
          </a:bodyPr>
          <a:lstStyle/>
          <a:p>
            <a:pPr algn="ctr"/>
            <a:r>
              <a:rPr lang="en-GB" sz="5200">
                <a:solidFill>
                  <a:srgbClr val="FFFFFF"/>
                </a:solidFill>
                <a:latin typeface="BrownStd Light" panose="00010400010101010101" pitchFamily="2" charset="0"/>
              </a:rPr>
              <a:t>So let me tell you about Nigel, Joan and Robert …</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3F4813-E707-E21E-E2B3-328207E853B3}"/>
              </a:ext>
            </a:extLst>
          </p:cNvPr>
          <p:cNvSpPr>
            <a:spLocks noGrp="1"/>
          </p:cNvSpPr>
          <p:nvPr>
            <p:ph idx="1"/>
          </p:nvPr>
        </p:nvSpPr>
        <p:spPr>
          <a:xfrm>
            <a:off x="19872158" y="-37766"/>
            <a:ext cx="10515600" cy="4351338"/>
          </a:xfrm>
        </p:spPr>
        <p:txBody>
          <a:bodyPr/>
          <a:lstStyle/>
          <a:p>
            <a:endParaRPr lang="en-GB" dirty="0"/>
          </a:p>
        </p:txBody>
      </p:sp>
    </p:spTree>
    <p:extLst>
      <p:ext uri="{BB962C8B-B14F-4D97-AF65-F5344CB8AC3E}">
        <p14:creationId xmlns:p14="http://schemas.microsoft.com/office/powerpoint/2010/main" val="1237694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5662B-C4DA-1A3E-B031-CA136FB3936B}"/>
              </a:ext>
            </a:extLst>
          </p:cNvPr>
          <p:cNvSpPr>
            <a:spLocks noGrp="1"/>
          </p:cNvSpPr>
          <p:nvPr>
            <p:ph type="title"/>
          </p:nvPr>
        </p:nvSpPr>
        <p:spPr/>
        <p:txBody>
          <a:bodyPr/>
          <a:lstStyle/>
          <a:p>
            <a:r>
              <a:rPr lang="en-GB" dirty="0"/>
              <a:t>Nigel</a:t>
            </a:r>
          </a:p>
        </p:txBody>
      </p:sp>
      <p:sp>
        <p:nvSpPr>
          <p:cNvPr id="3" name="Content Placeholder 2">
            <a:extLst>
              <a:ext uri="{FF2B5EF4-FFF2-40B4-BE49-F238E27FC236}">
                <a16:creationId xmlns:a16="http://schemas.microsoft.com/office/drawing/2014/main" id="{E8A38BA4-971F-FC6A-16F9-B414375F0E3E}"/>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8EBB5EAA-2509-44C3-A7BF-53A5EF618E36}"/>
              </a:ext>
            </a:extLst>
          </p:cNvPr>
          <p:cNvSpPr>
            <a:spLocks noGrp="1"/>
          </p:cNvSpPr>
          <p:nvPr>
            <p:ph sz="half" idx="2"/>
          </p:nvPr>
        </p:nvSpPr>
        <p:spPr/>
        <p:txBody>
          <a:bodyPr/>
          <a:lstStyle/>
          <a:p>
            <a:endParaRPr lang="en-GB"/>
          </a:p>
        </p:txBody>
      </p:sp>
      <p:pic>
        <p:nvPicPr>
          <p:cNvPr id="6146" name="Picture 2" descr="Donor portrait of Nigel the miller holding a money bag ">
            <a:extLst>
              <a:ext uri="{FF2B5EF4-FFF2-40B4-BE49-F238E27FC236}">
                <a16:creationId xmlns:a16="http://schemas.microsoft.com/office/drawing/2014/main" id="{73D62F46-933C-3773-6C07-36F36FAEF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6172"/>
            <a:ext cx="16877100" cy="5265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817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D2FB-DF4B-80ED-E6F4-BF5D66E3BEEF}"/>
              </a:ext>
            </a:extLst>
          </p:cNvPr>
          <p:cNvSpPr>
            <a:spLocks noGrp="1"/>
          </p:cNvSpPr>
          <p:nvPr>
            <p:ph type="title"/>
          </p:nvPr>
        </p:nvSpPr>
        <p:spPr/>
        <p:txBody>
          <a:bodyPr/>
          <a:lstStyle/>
          <a:p>
            <a:r>
              <a:rPr lang="en-GB" dirty="0"/>
              <a:t>Joan</a:t>
            </a:r>
          </a:p>
        </p:txBody>
      </p:sp>
      <p:pic>
        <p:nvPicPr>
          <p:cNvPr id="8194" name="Picture 2" descr="Donor portrait of Joan, Countess of Kent, fashionably dressed and holding her gift of a necklace ">
            <a:extLst>
              <a:ext uri="{FF2B5EF4-FFF2-40B4-BE49-F238E27FC236}">
                <a16:creationId xmlns:a16="http://schemas.microsoft.com/office/drawing/2014/main" id="{2842C884-D90B-D130-D0AA-BDB28DFC485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46023" y="1"/>
            <a:ext cx="1303802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202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BEE61-CA9F-25BF-17B7-4C0BBA6BB337}"/>
              </a:ext>
            </a:extLst>
          </p:cNvPr>
          <p:cNvSpPr>
            <a:spLocks noGrp="1"/>
          </p:cNvSpPr>
          <p:nvPr>
            <p:ph type="title"/>
          </p:nvPr>
        </p:nvSpPr>
        <p:spPr/>
        <p:txBody>
          <a:bodyPr/>
          <a:lstStyle/>
          <a:p>
            <a:r>
              <a:rPr lang="en-GB" dirty="0"/>
              <a:t>Robert </a:t>
            </a:r>
          </a:p>
        </p:txBody>
      </p:sp>
      <p:pic>
        <p:nvPicPr>
          <p:cNvPr id="7170" name="Picture 2" descr="Donor portrait of Robert Chamberleyn, squire of the king, wearing a suit of armour and kneeling">
            <a:extLst>
              <a:ext uri="{FF2B5EF4-FFF2-40B4-BE49-F238E27FC236}">
                <a16:creationId xmlns:a16="http://schemas.microsoft.com/office/drawing/2014/main" id="{F548EAA8-F796-BB5D-C629-3526F28C4B5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 y="0"/>
            <a:ext cx="124239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810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85C52-082C-D95E-7479-0BB4E59B13AB}"/>
              </a:ext>
            </a:extLst>
          </p:cNvPr>
          <p:cNvSpPr>
            <a:spLocks noGrp="1"/>
          </p:cNvSpPr>
          <p:nvPr>
            <p:ph type="title"/>
          </p:nvPr>
        </p:nvSpPr>
        <p:spPr/>
        <p:txBody>
          <a:bodyPr/>
          <a:lstStyle/>
          <a:p>
            <a:r>
              <a:rPr lang="en-GB" dirty="0"/>
              <a:t>St Albans Benefactors Book </a:t>
            </a:r>
          </a:p>
        </p:txBody>
      </p:sp>
      <p:sp>
        <p:nvSpPr>
          <p:cNvPr id="4" name="Content Placeholder 3">
            <a:extLst>
              <a:ext uri="{FF2B5EF4-FFF2-40B4-BE49-F238E27FC236}">
                <a16:creationId xmlns:a16="http://schemas.microsoft.com/office/drawing/2014/main" id="{642D01D2-36F6-E65F-14E7-583712C02B02}"/>
              </a:ext>
            </a:extLst>
          </p:cNvPr>
          <p:cNvSpPr>
            <a:spLocks noGrp="1"/>
          </p:cNvSpPr>
          <p:nvPr>
            <p:ph sz="half" idx="2"/>
          </p:nvPr>
        </p:nvSpPr>
        <p:spPr/>
        <p:txBody>
          <a:bodyPr/>
          <a:lstStyle/>
          <a:p>
            <a:endParaRPr lang="en-GB" dirty="0"/>
          </a:p>
        </p:txBody>
      </p:sp>
      <p:pic>
        <p:nvPicPr>
          <p:cNvPr id="5122" name="Picture 2" descr="Donor portrait of Æthelgifu, a 10th-century noblewoman, holding a charter ">
            <a:extLst>
              <a:ext uri="{FF2B5EF4-FFF2-40B4-BE49-F238E27FC236}">
                <a16:creationId xmlns:a16="http://schemas.microsoft.com/office/drawing/2014/main" id="{A487A12F-067D-9B5D-5E02-EBA21EB7312D}"/>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38200" y="0"/>
            <a:ext cx="10515600" cy="6919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217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6599B-769A-E63C-DD9A-85ED46C3BF2E}"/>
              </a:ext>
            </a:extLst>
          </p:cNvPr>
          <p:cNvSpPr>
            <a:spLocks noGrp="1"/>
          </p:cNvSpPr>
          <p:nvPr>
            <p:ph type="title"/>
          </p:nvPr>
        </p:nvSpPr>
        <p:spPr/>
        <p:txBody>
          <a:bodyPr/>
          <a:lstStyle/>
          <a:p>
            <a:r>
              <a:rPr lang="en-GB" dirty="0">
                <a:latin typeface="BrownStd Light" panose="00010400010101010101" pitchFamily="2" charset="0"/>
              </a:rPr>
              <a:t>Why does it work …. </a:t>
            </a:r>
          </a:p>
        </p:txBody>
      </p:sp>
      <p:sp>
        <p:nvSpPr>
          <p:cNvPr id="3" name="Content Placeholder 2">
            <a:extLst>
              <a:ext uri="{FF2B5EF4-FFF2-40B4-BE49-F238E27FC236}">
                <a16:creationId xmlns:a16="http://schemas.microsoft.com/office/drawing/2014/main" id="{C50DF5DF-30B3-3782-CAFB-38235B582D09}"/>
              </a:ext>
            </a:extLst>
          </p:cNvPr>
          <p:cNvSpPr>
            <a:spLocks noGrp="1"/>
          </p:cNvSpPr>
          <p:nvPr>
            <p:ph sz="half" idx="1"/>
          </p:nvPr>
        </p:nvSpPr>
        <p:spPr/>
        <p:txBody>
          <a:bodyPr>
            <a:normAutofit fontScale="77500" lnSpcReduction="20000"/>
          </a:bodyPr>
          <a:lstStyle/>
          <a:p>
            <a:r>
              <a:rPr lang="en-GB" dirty="0">
                <a:latin typeface="BrownStd Light" panose="00010400010101010101" pitchFamily="2" charset="0"/>
              </a:rPr>
              <a:t>People engage in more prosocial behaviours like giving to charity when they are recognised &amp; rewarded for the behaviour</a:t>
            </a:r>
          </a:p>
          <a:p>
            <a:r>
              <a:rPr lang="en-GB" dirty="0">
                <a:latin typeface="BrownStd Light" panose="00010400010101010101" pitchFamily="2" charset="0"/>
              </a:rPr>
              <a:t>So donor recognition as an </a:t>
            </a:r>
            <a:r>
              <a:rPr lang="en-GB" b="1" dirty="0">
                <a:latin typeface="BrownStd Light" panose="00010400010101010101" pitchFamily="2" charset="0"/>
              </a:rPr>
              <a:t>incentive </a:t>
            </a:r>
            <a:r>
              <a:rPr lang="en-GB" dirty="0">
                <a:latin typeface="BrownStd Light" panose="00010400010101010101" pitchFamily="2" charset="0"/>
              </a:rPr>
              <a:t>works (even if it is your name on a list)</a:t>
            </a:r>
          </a:p>
          <a:p>
            <a:r>
              <a:rPr lang="en-GB" dirty="0">
                <a:latin typeface="BrownStd Light" panose="00010400010101010101" pitchFamily="2" charset="0"/>
              </a:rPr>
              <a:t>Seeing your name on the wall gives you a hit of happy chemicals </a:t>
            </a:r>
          </a:p>
          <a:p>
            <a:r>
              <a:rPr lang="en-GB" dirty="0">
                <a:latin typeface="BrownStd Light" panose="00010400010101010101" pitchFamily="2" charset="0"/>
              </a:rPr>
              <a:t>It is like the ultimate ego stroke </a:t>
            </a:r>
          </a:p>
          <a:p>
            <a:r>
              <a:rPr lang="en-GB" dirty="0">
                <a:latin typeface="BrownStd Light" panose="00010400010101010101" pitchFamily="2" charset="0"/>
              </a:rPr>
              <a:t>Donor recognition provides a social reinforcement of their identity – as a kind and generous person </a:t>
            </a:r>
          </a:p>
          <a:p>
            <a:r>
              <a:rPr lang="en-GB" dirty="0">
                <a:latin typeface="BrownStd Light" panose="00010400010101010101" pitchFamily="2" charset="0"/>
              </a:rPr>
              <a:t>The larger the gift the more public recognition needed </a:t>
            </a:r>
          </a:p>
        </p:txBody>
      </p:sp>
      <p:sp>
        <p:nvSpPr>
          <p:cNvPr id="4" name="Content Placeholder 3">
            <a:extLst>
              <a:ext uri="{FF2B5EF4-FFF2-40B4-BE49-F238E27FC236}">
                <a16:creationId xmlns:a16="http://schemas.microsoft.com/office/drawing/2014/main" id="{E77478EA-7976-112C-6822-F942F9048F2C}"/>
              </a:ext>
            </a:extLst>
          </p:cNvPr>
          <p:cNvSpPr>
            <a:spLocks noGrp="1"/>
          </p:cNvSpPr>
          <p:nvPr>
            <p:ph sz="half" idx="2"/>
          </p:nvPr>
        </p:nvSpPr>
        <p:spPr>
          <a:xfrm>
            <a:off x="12904303" y="1825625"/>
            <a:ext cx="5181600" cy="4351338"/>
          </a:xfrm>
        </p:spPr>
        <p:txBody>
          <a:bodyPr>
            <a:normAutofit fontScale="77500" lnSpcReduction="20000"/>
          </a:bodyPr>
          <a:lstStyle/>
          <a:p>
            <a:endParaRPr lang="en-GB" dirty="0"/>
          </a:p>
        </p:txBody>
      </p:sp>
      <p:pic>
        <p:nvPicPr>
          <p:cNvPr id="2052" name="Picture 4" descr="See the source image">
            <a:extLst>
              <a:ext uri="{FF2B5EF4-FFF2-40B4-BE49-F238E27FC236}">
                <a16:creationId xmlns:a16="http://schemas.microsoft.com/office/drawing/2014/main" id="{01AB9B26-E5B6-FFD1-EF55-CE50609857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716408"/>
            <a:ext cx="5425184" cy="5425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708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DBF2F9D-983F-4E90-827D-5A23216DEA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F6599B-769A-E63C-DD9A-85ED46C3BF2E}"/>
              </a:ext>
            </a:extLst>
          </p:cNvPr>
          <p:cNvSpPr>
            <a:spLocks noGrp="1"/>
          </p:cNvSpPr>
          <p:nvPr>
            <p:ph type="title"/>
          </p:nvPr>
        </p:nvSpPr>
        <p:spPr>
          <a:xfrm>
            <a:off x="6955160" y="378825"/>
            <a:ext cx="5188260" cy="1673727"/>
          </a:xfrm>
        </p:spPr>
        <p:txBody>
          <a:bodyPr vert="horz" lIns="91440" tIns="45720" rIns="91440" bIns="45720" rtlCol="0" anchor="b">
            <a:noAutofit/>
          </a:bodyPr>
          <a:lstStyle/>
          <a:p>
            <a:r>
              <a:rPr lang="en-US" sz="3600" dirty="0"/>
              <a:t>And where do we see that today</a:t>
            </a:r>
          </a:p>
        </p:txBody>
      </p:sp>
      <p:sp>
        <p:nvSpPr>
          <p:cNvPr id="12"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960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6116"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sp>
        <p:nvSpPr>
          <p:cNvPr id="16"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2748"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C50DF5DF-30B3-3782-CAFB-38235B582D09}"/>
              </a:ext>
            </a:extLst>
          </p:cNvPr>
          <p:cNvSpPr>
            <a:spLocks noGrp="1"/>
          </p:cNvSpPr>
          <p:nvPr>
            <p:ph sz="half" idx="1"/>
          </p:nvPr>
        </p:nvSpPr>
        <p:spPr>
          <a:xfrm>
            <a:off x="5846617" y="3175552"/>
            <a:ext cx="5366041" cy="2809114"/>
          </a:xfrm>
        </p:spPr>
        <p:txBody>
          <a:bodyPr vert="horz" lIns="91440" tIns="45720" rIns="91440" bIns="45720" rtlCol="0" anchor="t">
            <a:normAutofit/>
          </a:bodyPr>
          <a:lstStyle/>
          <a:p>
            <a:endParaRPr lang="en-US" sz="2000" dirty="0">
              <a:solidFill>
                <a:schemeClr val="tx1">
                  <a:alpha val="80000"/>
                </a:schemeClr>
              </a:solidFill>
            </a:endParaRPr>
          </a:p>
          <a:p>
            <a:endParaRPr lang="en-US" sz="2000" dirty="0">
              <a:solidFill>
                <a:schemeClr val="tx1">
                  <a:alpha val="80000"/>
                </a:schemeClr>
              </a:solidFill>
            </a:endParaRPr>
          </a:p>
        </p:txBody>
      </p:sp>
      <p:cxnSp>
        <p:nvCxnSpPr>
          <p:cNvPr id="18"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68377"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1026" name="Picture 2" descr="Image">
            <a:extLst>
              <a:ext uri="{FF2B5EF4-FFF2-40B4-BE49-F238E27FC236}">
                <a16:creationId xmlns:a16="http://schemas.microsoft.com/office/drawing/2014/main" id="{E3B66276-8A7B-998B-9BF3-02436AFDA1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80" y="-1545"/>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787E579-1ADC-C04B-2EE4-F7EA8DF8817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173349" y="4297007"/>
            <a:ext cx="4395028" cy="2667472"/>
          </a:xfrm>
          <a:prstGeom prst="rect">
            <a:avLst/>
          </a:prstGeom>
        </p:spPr>
      </p:pic>
      <p:pic>
        <p:nvPicPr>
          <p:cNvPr id="6" name="Picture 5">
            <a:extLst>
              <a:ext uri="{FF2B5EF4-FFF2-40B4-BE49-F238E27FC236}">
                <a16:creationId xmlns:a16="http://schemas.microsoft.com/office/drawing/2014/main" id="{EA173B7B-2F70-9315-0C61-72059D984FC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173349" y="2098528"/>
            <a:ext cx="4395028" cy="2152503"/>
          </a:xfrm>
          <a:prstGeom prst="rect">
            <a:avLst/>
          </a:prstGeom>
        </p:spPr>
      </p:pic>
    </p:spTree>
    <p:extLst>
      <p:ext uri="{BB962C8B-B14F-4D97-AF65-F5344CB8AC3E}">
        <p14:creationId xmlns:p14="http://schemas.microsoft.com/office/powerpoint/2010/main" val="835216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DBF2F9D-983F-4E90-827D-5A23216DEA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F6599B-769A-E63C-DD9A-85ED46C3BF2E}"/>
              </a:ext>
            </a:extLst>
          </p:cNvPr>
          <p:cNvSpPr>
            <a:spLocks noGrp="1"/>
          </p:cNvSpPr>
          <p:nvPr>
            <p:ph type="title"/>
          </p:nvPr>
        </p:nvSpPr>
        <p:spPr>
          <a:xfrm>
            <a:off x="5846617" y="381935"/>
            <a:ext cx="5366040" cy="2344840"/>
          </a:xfrm>
        </p:spPr>
        <p:txBody>
          <a:bodyPr vert="horz" lIns="91440" tIns="45720" rIns="91440" bIns="45720" rtlCol="0" anchor="b">
            <a:normAutofit/>
          </a:bodyPr>
          <a:lstStyle/>
          <a:p>
            <a:r>
              <a:rPr lang="en-US" sz="6800"/>
              <a:t>What can we learn from this</a:t>
            </a:r>
          </a:p>
        </p:txBody>
      </p:sp>
      <p:sp>
        <p:nvSpPr>
          <p:cNvPr id="12"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960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6116"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sp>
        <p:nvSpPr>
          <p:cNvPr id="16"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2748"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pic>
        <p:nvPicPr>
          <p:cNvPr id="5" name="Picture 2" descr="Donor portrait of Petronilla de Benstede holding her gift of a round super-altar">
            <a:extLst>
              <a:ext uri="{FF2B5EF4-FFF2-40B4-BE49-F238E27FC236}">
                <a16:creationId xmlns:a16="http://schemas.microsoft.com/office/drawing/2014/main" id="{676548A3-0B49-C389-52FC-C218AA98CD2B}"/>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r="53000" b="1"/>
          <a:stretch/>
        </p:blipFill>
        <p:spPr bwMode="auto">
          <a:xfrm>
            <a:off x="838200" y="1829682"/>
            <a:ext cx="4302904" cy="4302904"/>
          </a:xfrm>
          <a:custGeom>
            <a:avLst/>
            <a:gdLst/>
            <a:ahLst/>
            <a:cxnLst/>
            <a:rect l="l" t="t" r="r" b="b"/>
            <a:pathLst>
              <a:path w="2242226" h="2242226">
                <a:moveTo>
                  <a:pt x="1121113" y="0"/>
                </a:moveTo>
                <a:cubicBezTo>
                  <a:pt x="1740287" y="0"/>
                  <a:pt x="2242226" y="501939"/>
                  <a:pt x="2242226" y="1121113"/>
                </a:cubicBezTo>
                <a:cubicBezTo>
                  <a:pt x="2242226" y="1740287"/>
                  <a:pt x="1740287" y="2242226"/>
                  <a:pt x="1121113" y="2242226"/>
                </a:cubicBezTo>
                <a:cubicBezTo>
                  <a:pt x="501939" y="2242226"/>
                  <a:pt x="0" y="1740287"/>
                  <a:pt x="0" y="1121113"/>
                </a:cubicBezTo>
                <a:cubicBezTo>
                  <a:pt x="0" y="501939"/>
                  <a:pt x="501939" y="0"/>
                  <a:pt x="1121113"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50DF5DF-30B3-3782-CAFB-38235B582D09}"/>
              </a:ext>
            </a:extLst>
          </p:cNvPr>
          <p:cNvSpPr>
            <a:spLocks noGrp="1"/>
          </p:cNvSpPr>
          <p:nvPr>
            <p:ph sz="half" idx="1"/>
          </p:nvPr>
        </p:nvSpPr>
        <p:spPr>
          <a:xfrm>
            <a:off x="5846617" y="3175552"/>
            <a:ext cx="5366041" cy="2809114"/>
          </a:xfrm>
        </p:spPr>
        <p:txBody>
          <a:bodyPr vert="horz" lIns="91440" tIns="45720" rIns="91440" bIns="45720" rtlCol="0" anchor="t">
            <a:normAutofit/>
          </a:bodyPr>
          <a:lstStyle/>
          <a:p>
            <a:r>
              <a:rPr lang="en-US" sz="2000" dirty="0">
                <a:solidFill>
                  <a:schemeClr val="tx1">
                    <a:alpha val="80000"/>
                  </a:schemeClr>
                </a:solidFill>
              </a:rPr>
              <a:t>Celebrate your donors – big and small – every little helps and every gift is appreciated </a:t>
            </a:r>
          </a:p>
          <a:p>
            <a:r>
              <a:rPr lang="en-US" sz="2000" dirty="0">
                <a:solidFill>
                  <a:schemeClr val="tx1">
                    <a:alpha val="80000"/>
                  </a:schemeClr>
                </a:solidFill>
              </a:rPr>
              <a:t>Build relationships</a:t>
            </a:r>
          </a:p>
          <a:p>
            <a:r>
              <a:rPr lang="en-US" sz="2000" dirty="0">
                <a:solidFill>
                  <a:schemeClr val="tx1">
                    <a:alpha val="80000"/>
                  </a:schemeClr>
                </a:solidFill>
              </a:rPr>
              <a:t>Encourages others </a:t>
            </a:r>
          </a:p>
          <a:p>
            <a:r>
              <a:rPr lang="en-US" sz="2000" dirty="0">
                <a:solidFill>
                  <a:schemeClr val="tx1">
                    <a:alpha val="80000"/>
                  </a:schemeClr>
                </a:solidFill>
              </a:rPr>
              <a:t>Make it personal to them and what they gave</a:t>
            </a:r>
          </a:p>
          <a:p>
            <a:r>
              <a:rPr lang="en-US" sz="2000" dirty="0">
                <a:solidFill>
                  <a:schemeClr val="tx1">
                    <a:alpha val="80000"/>
                  </a:schemeClr>
                </a:solidFill>
              </a:rPr>
              <a:t>Future proof your donation board </a:t>
            </a:r>
          </a:p>
          <a:p>
            <a:endParaRPr lang="en-US" sz="2000" dirty="0">
              <a:solidFill>
                <a:schemeClr val="tx1">
                  <a:alpha val="80000"/>
                </a:schemeClr>
              </a:solidFill>
            </a:endParaRPr>
          </a:p>
          <a:p>
            <a:endParaRPr lang="en-US" sz="2000" dirty="0">
              <a:solidFill>
                <a:schemeClr val="tx1">
                  <a:alpha val="80000"/>
                </a:schemeClr>
              </a:solidFill>
            </a:endParaRPr>
          </a:p>
        </p:txBody>
      </p:sp>
      <p:cxnSp>
        <p:nvCxnSpPr>
          <p:cNvPr id="18"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68377"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049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6" name="Rectangle 1075">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0" name="Picture 16" descr="Image">
            <a:extLst>
              <a:ext uri="{FF2B5EF4-FFF2-40B4-BE49-F238E27FC236}">
                <a16:creationId xmlns:a16="http://schemas.microsoft.com/office/drawing/2014/main" id="{D6E1E5D1-4AAF-7D40-3613-FF72CC490D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59" r="1" b="16934"/>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61B8E1D-0259-ED84-6889-562209A9B0D3}"/>
              </a:ext>
            </a:extLst>
          </p:cNvPr>
          <p:cNvSpPr>
            <a:spLocks noGrp="1"/>
          </p:cNvSpPr>
          <p:nvPr>
            <p:ph type="ctrTitle"/>
          </p:nvPr>
        </p:nvSpPr>
        <p:spPr>
          <a:xfrm>
            <a:off x="6343650" y="3962400"/>
            <a:ext cx="5505814" cy="1690409"/>
          </a:xfrm>
        </p:spPr>
        <p:txBody>
          <a:bodyPr anchor="b">
            <a:normAutofit/>
          </a:bodyPr>
          <a:lstStyle/>
          <a:p>
            <a:pPr algn="l"/>
            <a:endParaRPr lang="en-GB" sz="4400" dirty="0"/>
          </a:p>
        </p:txBody>
      </p:sp>
      <p:sp>
        <p:nvSpPr>
          <p:cNvPr id="3" name="Subtitle 2">
            <a:extLst>
              <a:ext uri="{FF2B5EF4-FFF2-40B4-BE49-F238E27FC236}">
                <a16:creationId xmlns:a16="http://schemas.microsoft.com/office/drawing/2014/main" id="{DCB132E9-F3DA-E958-9FDA-18D1BF7B9C39}"/>
              </a:ext>
            </a:extLst>
          </p:cNvPr>
          <p:cNvSpPr>
            <a:spLocks noGrp="1"/>
          </p:cNvSpPr>
          <p:nvPr>
            <p:ph type="subTitle" idx="1"/>
          </p:nvPr>
        </p:nvSpPr>
        <p:spPr>
          <a:xfrm>
            <a:off x="6343650" y="5709565"/>
            <a:ext cx="5395975" cy="646785"/>
          </a:xfrm>
        </p:spPr>
        <p:txBody>
          <a:bodyPr>
            <a:normAutofit/>
          </a:bodyPr>
          <a:lstStyle/>
          <a:p>
            <a:pPr algn="l"/>
            <a:endParaRPr lang="en-GB"/>
          </a:p>
        </p:txBody>
      </p:sp>
      <p:pic>
        <p:nvPicPr>
          <p:cNvPr id="1036" name="Picture 12" descr="Image">
            <a:extLst>
              <a:ext uri="{FF2B5EF4-FFF2-40B4-BE49-F238E27FC236}">
                <a16:creationId xmlns:a16="http://schemas.microsoft.com/office/drawing/2014/main" id="{C937AB2F-6A51-576E-B5AF-1752811AE3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696" r="-1" b="1872"/>
          <a:stretch/>
        </p:blipFill>
        <p:spPr bwMode="auto">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sp>
        <p:nvSpPr>
          <p:cNvPr id="4" name="Explosion: 8 Points 3">
            <a:extLst>
              <a:ext uri="{FF2B5EF4-FFF2-40B4-BE49-F238E27FC236}">
                <a16:creationId xmlns:a16="http://schemas.microsoft.com/office/drawing/2014/main" id="{914EF46D-7EC6-2C77-A8AB-75AAAE68F48F}"/>
              </a:ext>
            </a:extLst>
          </p:cNvPr>
          <p:cNvSpPr/>
          <p:nvPr/>
        </p:nvSpPr>
        <p:spPr>
          <a:xfrm>
            <a:off x="6096000" y="3877253"/>
            <a:ext cx="6092952" cy="3877247"/>
          </a:xfrm>
          <a:prstGeom prst="irregularSeal1">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Fundraiser on holiday</a:t>
            </a:r>
          </a:p>
        </p:txBody>
      </p:sp>
    </p:spTree>
    <p:extLst>
      <p:ext uri="{BB962C8B-B14F-4D97-AF65-F5344CB8AC3E}">
        <p14:creationId xmlns:p14="http://schemas.microsoft.com/office/powerpoint/2010/main" val="22735457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B8E1D-0259-ED84-6889-562209A9B0D3}"/>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DCB132E9-F3DA-E958-9FDA-18D1BF7B9C39}"/>
              </a:ext>
            </a:extLst>
          </p:cNvPr>
          <p:cNvSpPr>
            <a:spLocks noGrp="1"/>
          </p:cNvSpPr>
          <p:nvPr>
            <p:ph type="subTitle" idx="1"/>
          </p:nvPr>
        </p:nvSpPr>
        <p:spPr/>
        <p:txBody>
          <a:bodyPr/>
          <a:lstStyle/>
          <a:p>
            <a:endParaRPr lang="en-GB" dirty="0"/>
          </a:p>
        </p:txBody>
      </p:sp>
      <p:pic>
        <p:nvPicPr>
          <p:cNvPr id="1030" name="Picture 6" descr="Image">
            <a:extLst>
              <a:ext uri="{FF2B5EF4-FFF2-40B4-BE49-F238E27FC236}">
                <a16:creationId xmlns:a16="http://schemas.microsoft.com/office/drawing/2014/main" id="{4BB6AB3F-946F-9C39-32A5-5012F7565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7368" y="3549998"/>
            <a:ext cx="2451353" cy="32684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a:extLst>
              <a:ext uri="{FF2B5EF4-FFF2-40B4-BE49-F238E27FC236}">
                <a16:creationId xmlns:a16="http://schemas.microsoft.com/office/drawing/2014/main" id="{720A02C5-7FA4-E246-2FCB-4AB11F592A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3786" y="-15465"/>
            <a:ext cx="3985885" cy="398588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No alternative text description for this image">
            <a:extLst>
              <a:ext uri="{FF2B5EF4-FFF2-40B4-BE49-F238E27FC236}">
                <a16:creationId xmlns:a16="http://schemas.microsoft.com/office/drawing/2014/main" id="{299C8F64-1D62-F4B1-2681-C01DBD024E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6169" y="-2902"/>
            <a:ext cx="3794762" cy="444505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See the source image">
            <a:extLst>
              <a:ext uri="{FF2B5EF4-FFF2-40B4-BE49-F238E27FC236}">
                <a16:creationId xmlns:a16="http://schemas.microsoft.com/office/drawing/2014/main" id="{179B1D18-46C3-3131-3162-B7652D0CDE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9671" y="4394345"/>
            <a:ext cx="3484597" cy="2602604"/>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See the source image">
            <a:extLst>
              <a:ext uri="{FF2B5EF4-FFF2-40B4-BE49-F238E27FC236}">
                <a16:creationId xmlns:a16="http://schemas.microsoft.com/office/drawing/2014/main" id="{77413048-E71E-591B-7100-498A3151607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7059" t="21365"/>
          <a:stretch/>
        </p:blipFill>
        <p:spPr bwMode="auto">
          <a:xfrm>
            <a:off x="-84004" y="-23746"/>
            <a:ext cx="5028913" cy="3592061"/>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See the source image">
            <a:extLst>
              <a:ext uri="{FF2B5EF4-FFF2-40B4-BE49-F238E27FC236}">
                <a16:creationId xmlns:a16="http://schemas.microsoft.com/office/drawing/2014/main" id="{AD50A3F8-DF1F-E354-A2C2-59FAFBCE00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46" y="2421977"/>
            <a:ext cx="5903657" cy="442774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a:extLst>
              <a:ext uri="{FF2B5EF4-FFF2-40B4-BE49-F238E27FC236}">
                <a16:creationId xmlns:a16="http://schemas.microsoft.com/office/drawing/2014/main" id="{57514642-0202-40EE-0DA1-7C29F2022D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79922" y="3589529"/>
            <a:ext cx="2451354" cy="3268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95981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4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B8E1D-0259-ED84-6889-562209A9B0D3}"/>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DCB132E9-F3DA-E958-9FDA-18D1BF7B9C39}"/>
              </a:ext>
            </a:extLst>
          </p:cNvPr>
          <p:cNvSpPr>
            <a:spLocks noGrp="1"/>
          </p:cNvSpPr>
          <p:nvPr>
            <p:ph type="subTitle" idx="1"/>
          </p:nvPr>
        </p:nvSpPr>
        <p:spPr/>
        <p:txBody>
          <a:bodyPr/>
          <a:lstStyle/>
          <a:p>
            <a:endParaRPr lang="en-GB" dirty="0"/>
          </a:p>
        </p:txBody>
      </p:sp>
      <p:pic>
        <p:nvPicPr>
          <p:cNvPr id="1038" name="Picture 14" descr="Image">
            <a:extLst>
              <a:ext uri="{FF2B5EF4-FFF2-40B4-BE49-F238E27FC236}">
                <a16:creationId xmlns:a16="http://schemas.microsoft.com/office/drawing/2014/main" id="{5853DE4A-F0D7-45B6-5906-5D8BAE0F88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9219" y="799207"/>
            <a:ext cx="7012781" cy="525958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a:extLst>
              <a:ext uri="{FF2B5EF4-FFF2-40B4-BE49-F238E27FC236}">
                <a16:creationId xmlns:a16="http://schemas.microsoft.com/office/drawing/2014/main" id="{0E80F9BA-FE82-96EB-FF9D-5999A53CE6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517922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2916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8" name="Rectangle 1032">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Rectangle 1034">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1B8E1D-0259-ED84-6889-562209A9B0D3}"/>
              </a:ext>
            </a:extLst>
          </p:cNvPr>
          <p:cNvSpPr>
            <a:spLocks noGrp="1"/>
          </p:cNvSpPr>
          <p:nvPr>
            <p:ph type="ctrTitle"/>
          </p:nvPr>
        </p:nvSpPr>
        <p:spPr>
          <a:xfrm>
            <a:off x="8740797" y="1122363"/>
            <a:ext cx="3084758" cy="2902882"/>
          </a:xfrm>
        </p:spPr>
        <p:txBody>
          <a:bodyPr anchor="b">
            <a:normAutofit/>
          </a:bodyPr>
          <a:lstStyle/>
          <a:p>
            <a:pPr algn="l"/>
            <a:endParaRPr lang="en-GB" sz="4000" dirty="0"/>
          </a:p>
        </p:txBody>
      </p:sp>
      <p:sp>
        <p:nvSpPr>
          <p:cNvPr id="3" name="Subtitle 2">
            <a:extLst>
              <a:ext uri="{FF2B5EF4-FFF2-40B4-BE49-F238E27FC236}">
                <a16:creationId xmlns:a16="http://schemas.microsoft.com/office/drawing/2014/main" id="{DCB132E9-F3DA-E958-9FDA-18D1BF7B9C39}"/>
              </a:ext>
            </a:extLst>
          </p:cNvPr>
          <p:cNvSpPr>
            <a:spLocks noGrp="1"/>
          </p:cNvSpPr>
          <p:nvPr>
            <p:ph type="subTitle" idx="1"/>
          </p:nvPr>
        </p:nvSpPr>
        <p:spPr>
          <a:xfrm>
            <a:off x="8740797" y="4852070"/>
            <a:ext cx="3084758" cy="990474"/>
          </a:xfrm>
        </p:spPr>
        <p:txBody>
          <a:bodyPr anchor="t">
            <a:normAutofit/>
          </a:bodyPr>
          <a:lstStyle/>
          <a:p>
            <a:pPr algn="l"/>
            <a:endParaRPr lang="en-GB" sz="2000"/>
          </a:p>
        </p:txBody>
      </p:sp>
      <p:grpSp>
        <p:nvGrpSpPr>
          <p:cNvPr id="1061" name="Group 1036">
            <a:extLst>
              <a:ext uri="{FF2B5EF4-FFF2-40B4-BE49-F238E27FC236}">
                <a16:creationId xmlns:a16="http://schemas.microsoft.com/office/drawing/2014/main" id="{9A19A3F5-314C-46CC-8695-7C6BFCACFE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41664" y="73152"/>
            <a:ext cx="1178966" cy="232963"/>
            <a:chOff x="7763256" y="73152"/>
            <a:chExt cx="1178966" cy="232963"/>
          </a:xfrm>
        </p:grpSpPr>
        <p:sp>
          <p:nvSpPr>
            <p:cNvPr id="1062" name="Rectangle 64">
              <a:extLst>
                <a:ext uri="{FF2B5EF4-FFF2-40B4-BE49-F238E27FC236}">
                  <a16:creationId xmlns:a16="http://schemas.microsoft.com/office/drawing/2014/main" id="{278F674D-D76D-4798-B032-C8B53BB24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66">
              <a:extLst>
                <a:ext uri="{FF2B5EF4-FFF2-40B4-BE49-F238E27FC236}">
                  <a16:creationId xmlns:a16="http://schemas.microsoft.com/office/drawing/2014/main" id="{93C95A67-CFD6-49FD-BAAA-A697C0CD3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64">
              <a:extLst>
                <a:ext uri="{FF2B5EF4-FFF2-40B4-BE49-F238E27FC236}">
                  <a16:creationId xmlns:a16="http://schemas.microsoft.com/office/drawing/2014/main" id="{182CC514-9A22-43DC-9B8B-274A1BA4F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66">
              <a:extLst>
                <a:ext uri="{FF2B5EF4-FFF2-40B4-BE49-F238E27FC236}">
                  <a16:creationId xmlns:a16="http://schemas.microsoft.com/office/drawing/2014/main" id="{C5736E08-B988-4CC3-A244-9E5F806B4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Rectangle 64">
              <a:extLst>
                <a:ext uri="{FF2B5EF4-FFF2-40B4-BE49-F238E27FC236}">
                  <a16:creationId xmlns:a16="http://schemas.microsoft.com/office/drawing/2014/main" id="{B2938EAC-3109-4B44-9E80-A9A7D99F1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66">
              <a:extLst>
                <a:ext uri="{FF2B5EF4-FFF2-40B4-BE49-F238E27FC236}">
                  <a16:creationId xmlns:a16="http://schemas.microsoft.com/office/drawing/2014/main" id="{E10B9525-3F05-4446-8486-E44910EE65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Rectangle 64">
              <a:extLst>
                <a:ext uri="{FF2B5EF4-FFF2-40B4-BE49-F238E27FC236}">
                  <a16:creationId xmlns:a16="http://schemas.microsoft.com/office/drawing/2014/main" id="{F93E511D-E6DC-4D13-976A-0110E165A5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Rectangle 66">
              <a:extLst>
                <a:ext uri="{FF2B5EF4-FFF2-40B4-BE49-F238E27FC236}">
                  <a16:creationId xmlns:a16="http://schemas.microsoft.com/office/drawing/2014/main" id="{85684F25-E83E-4E6D-AD9A-B9BDDB0E7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64">
              <a:extLst>
                <a:ext uri="{FF2B5EF4-FFF2-40B4-BE49-F238E27FC236}">
                  <a16:creationId xmlns:a16="http://schemas.microsoft.com/office/drawing/2014/main" id="{118B2579-8426-416F-8744-D7EB91511A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Rectangle 66">
              <a:extLst>
                <a:ext uri="{FF2B5EF4-FFF2-40B4-BE49-F238E27FC236}">
                  <a16:creationId xmlns:a16="http://schemas.microsoft.com/office/drawing/2014/main" id="{5B4CB9E6-5FA1-4665-888E-BEBD41CC8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64">
              <a:extLst>
                <a:ext uri="{FF2B5EF4-FFF2-40B4-BE49-F238E27FC236}">
                  <a16:creationId xmlns:a16="http://schemas.microsoft.com/office/drawing/2014/main" id="{5095E589-7E16-4865-B076-8C04BA65A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Rectangle 66">
              <a:extLst>
                <a:ext uri="{FF2B5EF4-FFF2-40B4-BE49-F238E27FC236}">
                  <a16:creationId xmlns:a16="http://schemas.microsoft.com/office/drawing/2014/main" id="{6D0546CB-725B-4586-BEDD-A8E1DA496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Rectangle 64">
              <a:extLst>
                <a:ext uri="{FF2B5EF4-FFF2-40B4-BE49-F238E27FC236}">
                  <a16:creationId xmlns:a16="http://schemas.microsoft.com/office/drawing/2014/main" id="{AB5EE017-5E43-4AB4-BF17-C2150694C3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Rectangle 66">
              <a:extLst>
                <a:ext uri="{FF2B5EF4-FFF2-40B4-BE49-F238E27FC236}">
                  <a16:creationId xmlns:a16="http://schemas.microsoft.com/office/drawing/2014/main" id="{456BFE42-FE3E-4763-A6E8-BC9C34C10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Rectangle 64">
              <a:extLst>
                <a:ext uri="{FF2B5EF4-FFF2-40B4-BE49-F238E27FC236}">
                  <a16:creationId xmlns:a16="http://schemas.microsoft.com/office/drawing/2014/main" id="{A395DBA0-7465-4857-B1C8-CB25971B0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ectangle 66">
              <a:extLst>
                <a:ext uri="{FF2B5EF4-FFF2-40B4-BE49-F238E27FC236}">
                  <a16:creationId xmlns:a16="http://schemas.microsoft.com/office/drawing/2014/main" id="{BC8EB897-B7B1-4BAD-AB7C-A40DE6F4B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Rectangle 64">
              <a:extLst>
                <a:ext uri="{FF2B5EF4-FFF2-40B4-BE49-F238E27FC236}">
                  <a16:creationId xmlns:a16="http://schemas.microsoft.com/office/drawing/2014/main" id="{4664B19C-7F4F-4092-ADCA-581CE08E1A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Rectangle 66">
              <a:extLst>
                <a:ext uri="{FF2B5EF4-FFF2-40B4-BE49-F238E27FC236}">
                  <a16:creationId xmlns:a16="http://schemas.microsoft.com/office/drawing/2014/main" id="{1841D5A7-F7A1-4A43-834B-F6DF2B0E2F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Rectangle 64">
              <a:extLst>
                <a:ext uri="{FF2B5EF4-FFF2-40B4-BE49-F238E27FC236}">
                  <a16:creationId xmlns:a16="http://schemas.microsoft.com/office/drawing/2014/main" id="{07387B72-31EA-4F4A-8CAD-2132C333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Rectangle 66">
              <a:extLst>
                <a:ext uri="{FF2B5EF4-FFF2-40B4-BE49-F238E27FC236}">
                  <a16:creationId xmlns:a16="http://schemas.microsoft.com/office/drawing/2014/main" id="{99841BC6-D90A-4F47-B7B0-21B4DEA249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8" name="Picture 4" descr="Image">
            <a:extLst>
              <a:ext uri="{FF2B5EF4-FFF2-40B4-BE49-F238E27FC236}">
                <a16:creationId xmlns:a16="http://schemas.microsoft.com/office/drawing/2014/main" id="{FB2FCE89-4422-9B04-6684-A7FB9A5698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381" b="-3"/>
          <a:stretch/>
        </p:blipFill>
        <p:spPr bwMode="auto">
          <a:xfrm>
            <a:off x="224949" y="576072"/>
            <a:ext cx="3919228" cy="55229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a:extLst>
              <a:ext uri="{FF2B5EF4-FFF2-40B4-BE49-F238E27FC236}">
                <a16:creationId xmlns:a16="http://schemas.microsoft.com/office/drawing/2014/main" id="{D12D8E70-32E2-5C55-AEAA-70F195C9E1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80" r="7863" b="-3"/>
          <a:stretch/>
        </p:blipFill>
        <p:spPr bwMode="auto">
          <a:xfrm>
            <a:off x="4346544" y="576072"/>
            <a:ext cx="3922776" cy="5522976"/>
          </a:xfrm>
          <a:prstGeom prst="rect">
            <a:avLst/>
          </a:prstGeom>
          <a:noFill/>
          <a:extLst>
            <a:ext uri="{909E8E84-426E-40DD-AFC4-6F175D3DCCD1}">
              <a14:hiddenFill xmlns:a14="http://schemas.microsoft.com/office/drawing/2010/main">
                <a:solidFill>
                  <a:srgbClr val="FFFFFF"/>
                </a:solidFill>
              </a14:hiddenFill>
            </a:ext>
          </a:extLst>
        </p:spPr>
      </p:pic>
      <p:sp>
        <p:nvSpPr>
          <p:cNvPr id="1059" name="Rectangle 1058">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753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BFC0CB2-5FE5-0B1E-212F-33F75F953A8B}"/>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kern="1200">
                <a:solidFill>
                  <a:schemeClr val="tx1"/>
                </a:solidFill>
                <a:latin typeface="+mj-lt"/>
                <a:ea typeface="+mj-ea"/>
                <a:cs typeface="+mj-cs"/>
              </a:rPr>
              <a:t>Then I bet you wish you thought of</a:t>
            </a:r>
          </a:p>
        </p:txBody>
      </p:sp>
      <p:sp>
        <p:nvSpPr>
          <p:cNvPr id="3" name="Content Placeholder 2">
            <a:extLst>
              <a:ext uri="{FF2B5EF4-FFF2-40B4-BE49-F238E27FC236}">
                <a16:creationId xmlns:a16="http://schemas.microsoft.com/office/drawing/2014/main" id="{A92DB7CD-98A4-5B9D-7819-AC41E5B70636}"/>
              </a:ext>
            </a:extLst>
          </p:cNvPr>
          <p:cNvSpPr>
            <a:spLocks noGrp="1"/>
          </p:cNvSpPr>
          <p:nvPr>
            <p:ph idx="1"/>
          </p:nvPr>
        </p:nvSpPr>
        <p:spPr>
          <a:xfrm>
            <a:off x="4038600" y="4782320"/>
            <a:ext cx="7644627" cy="1329443"/>
          </a:xfrm>
        </p:spPr>
        <p:txBody>
          <a:bodyPr vert="horz" lIns="91440" tIns="45720" rIns="91440" bIns="45720" rtlCol="0">
            <a:normAutofit/>
          </a:bodyPr>
          <a:lstStyle/>
          <a:p>
            <a:pPr marL="0" indent="0" algn="r">
              <a:buNone/>
            </a:pPr>
            <a:endParaRPr lang="en-US" sz="2400" kern="1200" dirty="0">
              <a:solidFill>
                <a:schemeClr val="tx1"/>
              </a:solidFill>
              <a:latin typeface="+mn-lt"/>
              <a:ea typeface="+mn-ea"/>
              <a:cs typeface="+mn-cs"/>
            </a:endParaRPr>
          </a:p>
        </p:txBody>
      </p:sp>
    </p:spTree>
    <p:extLst>
      <p:ext uri="{BB962C8B-B14F-4D97-AF65-F5344CB8AC3E}">
        <p14:creationId xmlns:p14="http://schemas.microsoft.com/office/powerpoint/2010/main" val="1698207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BFC0CB2-5FE5-0B1E-212F-33F75F953A8B}"/>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kern="1200" dirty="0">
                <a:solidFill>
                  <a:schemeClr val="tx1"/>
                </a:solidFill>
                <a:latin typeface="+mj-lt"/>
                <a:ea typeface="+mj-ea"/>
                <a:cs typeface="+mj-cs"/>
              </a:rPr>
              <a:t>Donor recognition</a:t>
            </a:r>
          </a:p>
        </p:txBody>
      </p:sp>
      <p:sp>
        <p:nvSpPr>
          <p:cNvPr id="3" name="Content Placeholder 2">
            <a:extLst>
              <a:ext uri="{FF2B5EF4-FFF2-40B4-BE49-F238E27FC236}">
                <a16:creationId xmlns:a16="http://schemas.microsoft.com/office/drawing/2014/main" id="{A92DB7CD-98A4-5B9D-7819-AC41E5B70636}"/>
              </a:ext>
            </a:extLst>
          </p:cNvPr>
          <p:cNvSpPr>
            <a:spLocks noGrp="1"/>
          </p:cNvSpPr>
          <p:nvPr>
            <p:ph idx="1"/>
          </p:nvPr>
        </p:nvSpPr>
        <p:spPr>
          <a:xfrm>
            <a:off x="4038600" y="4782320"/>
            <a:ext cx="7644627" cy="1329443"/>
          </a:xfrm>
        </p:spPr>
        <p:txBody>
          <a:bodyPr vert="horz" lIns="91440" tIns="45720" rIns="91440" bIns="45720" rtlCol="0">
            <a:normAutofit/>
          </a:bodyPr>
          <a:lstStyle/>
          <a:p>
            <a:pPr marL="0" indent="0" algn="r">
              <a:buNone/>
            </a:pPr>
            <a:endParaRPr lang="en-US" sz="2400" kern="1200" dirty="0">
              <a:solidFill>
                <a:schemeClr val="tx1"/>
              </a:solidFill>
              <a:latin typeface="+mn-lt"/>
              <a:ea typeface="+mn-ea"/>
              <a:cs typeface="+mn-cs"/>
            </a:endParaRPr>
          </a:p>
        </p:txBody>
      </p:sp>
    </p:spTree>
    <p:extLst>
      <p:ext uri="{BB962C8B-B14F-4D97-AF65-F5344CB8AC3E}">
        <p14:creationId xmlns:p14="http://schemas.microsoft.com/office/powerpoint/2010/main" val="3106127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5" name="Rectangle 4114">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33A6AADB-8E3C-9E05-7E5F-55D0C5B8DCF7}"/>
              </a:ext>
            </a:extLst>
          </p:cNvPr>
          <p:cNvPicPr>
            <a:picLocks noChangeAspect="1"/>
          </p:cNvPicPr>
          <p:nvPr/>
        </p:nvPicPr>
        <p:blipFill>
          <a:blip r:embed="rId2"/>
          <a:stretch>
            <a:fillRect/>
          </a:stretch>
        </p:blipFill>
        <p:spPr>
          <a:xfrm>
            <a:off x="1006475" y="2384425"/>
            <a:ext cx="3544888" cy="1106488"/>
          </a:xfrm>
          <a:prstGeom prst="rect">
            <a:avLst/>
          </a:prstGeom>
        </p:spPr>
      </p:pic>
      <p:pic>
        <p:nvPicPr>
          <p:cNvPr id="8" name="Content Placeholder 7">
            <a:extLst>
              <a:ext uri="{FF2B5EF4-FFF2-40B4-BE49-F238E27FC236}">
                <a16:creationId xmlns:a16="http://schemas.microsoft.com/office/drawing/2014/main" id="{F05DB8E1-EF52-A2B7-0941-FE7AB1440904}"/>
              </a:ext>
            </a:extLst>
          </p:cNvPr>
          <p:cNvPicPr>
            <a:picLocks noGrp="1" noChangeAspect="1"/>
          </p:cNvPicPr>
          <p:nvPr>
            <p:ph idx="1"/>
          </p:nvPr>
        </p:nvPicPr>
        <p:blipFill>
          <a:blip r:embed="rId3"/>
          <a:stretch>
            <a:fillRect/>
          </a:stretch>
        </p:blipFill>
        <p:spPr bwMode="auto">
          <a:xfrm>
            <a:off x="1006475" y="3559175"/>
            <a:ext cx="3544888" cy="2441575"/>
          </a:xfrm>
          <a:prstGeom prst="rect">
            <a:avLst/>
          </a:prstGeom>
          <a:extLst>
            <a:ext uri="{909E8E84-426E-40DD-AFC4-6F175D3DCCD1}">
              <a14:hiddenFill xmlns:a14="http://schemas.microsoft.com/office/drawing/2010/main">
                <a:solidFill>
                  <a:srgbClr val="FFFFFF"/>
                </a:solidFill>
              </a14:hiddenFill>
            </a:ext>
          </a:extLst>
        </p:spPr>
      </p:pic>
      <p:pic>
        <p:nvPicPr>
          <p:cNvPr id="4104" name="Picture 8" descr="Masturbatathon">
            <a:extLst>
              <a:ext uri="{FF2B5EF4-FFF2-40B4-BE49-F238E27FC236}">
                <a16:creationId xmlns:a16="http://schemas.microsoft.com/office/drawing/2014/main" id="{62E0BE12-E97C-A15B-0964-B1FA8C3D83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1213" y="2384425"/>
            <a:ext cx="2036763" cy="2036763"/>
          </a:xfrm>
          <a:prstGeom prst="rect">
            <a:avLst/>
          </a:prstGeom>
          <a:extLst>
            <a:ext uri="{909E8E84-426E-40DD-AFC4-6F175D3DCCD1}">
              <a14:hiddenFill xmlns:a14="http://schemas.microsoft.com/office/drawing/2010/main">
                <a:solidFill>
                  <a:srgbClr val="FFFFFF"/>
                </a:solidFill>
              </a14:hiddenFill>
            </a:ext>
          </a:extLst>
        </p:spPr>
      </p:pic>
      <p:pic>
        <p:nvPicPr>
          <p:cNvPr id="4106" name="Picture 10" descr="Image">
            <a:extLst>
              <a:ext uri="{FF2B5EF4-FFF2-40B4-BE49-F238E27FC236}">
                <a16:creationId xmlns:a16="http://schemas.microsoft.com/office/drawing/2014/main" id="{5D7B76EE-7631-89A4-F789-817A867541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1213" y="4489450"/>
            <a:ext cx="2036763" cy="1509713"/>
          </a:xfrm>
          <a:prstGeom prst="rect">
            <a:avLst/>
          </a:prstGeom>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5E90E6B-44FF-D65C-A094-542C698A4900}"/>
              </a:ext>
            </a:extLst>
          </p:cNvPr>
          <p:cNvPicPr>
            <a:picLocks noChangeAspect="1"/>
          </p:cNvPicPr>
          <p:nvPr/>
        </p:nvPicPr>
        <p:blipFill>
          <a:blip r:embed="rId6"/>
          <a:stretch>
            <a:fillRect/>
          </a:stretch>
        </p:blipFill>
        <p:spPr>
          <a:xfrm>
            <a:off x="6727825" y="2384425"/>
            <a:ext cx="2565400" cy="1614488"/>
          </a:xfrm>
          <a:prstGeom prst="rect">
            <a:avLst/>
          </a:prstGeom>
        </p:spPr>
      </p:pic>
      <p:pic>
        <p:nvPicPr>
          <p:cNvPr id="12" name="Picture 11">
            <a:extLst>
              <a:ext uri="{FF2B5EF4-FFF2-40B4-BE49-F238E27FC236}">
                <a16:creationId xmlns:a16="http://schemas.microsoft.com/office/drawing/2014/main" id="{DF4423FC-DE16-1520-6081-E228ECABBFCB}"/>
              </a:ext>
            </a:extLst>
          </p:cNvPr>
          <p:cNvPicPr>
            <a:picLocks noChangeAspect="1"/>
          </p:cNvPicPr>
          <p:nvPr/>
        </p:nvPicPr>
        <p:blipFill>
          <a:blip r:embed="rId7"/>
          <a:stretch>
            <a:fillRect/>
          </a:stretch>
        </p:blipFill>
        <p:spPr>
          <a:xfrm>
            <a:off x="9361488" y="2384425"/>
            <a:ext cx="1822450" cy="1614488"/>
          </a:xfrm>
          <a:prstGeom prst="rect">
            <a:avLst/>
          </a:prstGeom>
        </p:spPr>
      </p:pic>
      <p:pic>
        <p:nvPicPr>
          <p:cNvPr id="4108" name="Picture 12" descr="Image">
            <a:extLst>
              <a:ext uri="{FF2B5EF4-FFF2-40B4-BE49-F238E27FC236}">
                <a16:creationId xmlns:a16="http://schemas.microsoft.com/office/drawing/2014/main" id="{D8EFE818-25F6-1680-5317-3AC157188E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27825" y="4067175"/>
            <a:ext cx="1431925" cy="1933575"/>
          </a:xfrm>
          <a:prstGeom prst="rect">
            <a:avLst/>
          </a:prstGeom>
          <a:extLst>
            <a:ext uri="{909E8E84-426E-40DD-AFC4-6F175D3DCCD1}">
              <a14:hiddenFill xmlns:a14="http://schemas.microsoft.com/office/drawing/2010/main">
                <a:solidFill>
                  <a:srgbClr val="FFFFFF"/>
                </a:solidFill>
              </a14:hiddenFill>
            </a:ext>
          </a:extLst>
        </p:spPr>
      </p:pic>
      <p:pic>
        <p:nvPicPr>
          <p:cNvPr id="4110" name="Picture 14" descr="Image">
            <a:extLst>
              <a:ext uri="{FF2B5EF4-FFF2-40B4-BE49-F238E27FC236}">
                <a16:creationId xmlns:a16="http://schemas.microsoft.com/office/drawing/2014/main" id="{60C3AC17-CD43-2670-7CFF-6D017E73081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9600" y="4067175"/>
            <a:ext cx="2952750" cy="1933575"/>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BCC90E2-1AF3-F0AD-2C3B-9318B3731FA8}"/>
              </a:ext>
            </a:extLst>
          </p:cNvPr>
          <p:cNvSpPr>
            <a:spLocks noGrp="1"/>
          </p:cNvSpPr>
          <p:nvPr>
            <p:ph type="title"/>
          </p:nvPr>
        </p:nvSpPr>
        <p:spPr>
          <a:xfrm>
            <a:off x="870204" y="606564"/>
            <a:ext cx="10451592" cy="1325563"/>
          </a:xfrm>
        </p:spPr>
        <p:txBody>
          <a:bodyPr anchor="ctr">
            <a:normAutofit/>
          </a:bodyPr>
          <a:lstStyle/>
          <a:p>
            <a:r>
              <a:rPr lang="en-GB" dirty="0">
                <a:latin typeface="BrownStd Light" panose="00010400010101010101" pitchFamily="2" charset="0"/>
              </a:rPr>
              <a:t>History of fundraising</a:t>
            </a:r>
          </a:p>
        </p:txBody>
      </p:sp>
    </p:spTree>
    <p:extLst>
      <p:ext uri="{BB962C8B-B14F-4D97-AF65-F5344CB8AC3E}">
        <p14:creationId xmlns:p14="http://schemas.microsoft.com/office/powerpoint/2010/main" val="1264177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FF5BFA2-F5E1-D1AD-9053-407A2455B0A5}"/>
              </a:ext>
            </a:extLst>
          </p:cNvPr>
          <p:cNvSpPr>
            <a:spLocks noGrp="1"/>
          </p:cNvSpPr>
          <p:nvPr>
            <p:ph type="ctrTitle"/>
          </p:nvPr>
        </p:nvSpPr>
        <p:spPr>
          <a:xfrm>
            <a:off x="6194716" y="739978"/>
            <a:ext cx="5334930" cy="3004145"/>
          </a:xfrm>
        </p:spPr>
        <p:txBody>
          <a:bodyPr>
            <a:normAutofit/>
          </a:bodyPr>
          <a:lstStyle/>
          <a:p>
            <a:endParaRPr lang="en-GB" dirty="0"/>
          </a:p>
        </p:txBody>
      </p:sp>
      <p:sp>
        <p:nvSpPr>
          <p:cNvPr id="3" name="Subtitle 2">
            <a:extLst>
              <a:ext uri="{FF2B5EF4-FFF2-40B4-BE49-F238E27FC236}">
                <a16:creationId xmlns:a16="http://schemas.microsoft.com/office/drawing/2014/main" id="{39826558-9319-AC47-7B00-1FB31F9E50F4}"/>
              </a:ext>
            </a:extLst>
          </p:cNvPr>
          <p:cNvSpPr>
            <a:spLocks noGrp="1"/>
          </p:cNvSpPr>
          <p:nvPr>
            <p:ph type="subTitle" idx="1"/>
          </p:nvPr>
        </p:nvSpPr>
        <p:spPr>
          <a:xfrm>
            <a:off x="6194715" y="3836197"/>
            <a:ext cx="5334931" cy="2189214"/>
          </a:xfrm>
        </p:spPr>
        <p:txBody>
          <a:bodyPr>
            <a:normAutofit/>
          </a:bodyPr>
          <a:lstStyle/>
          <a:p>
            <a:r>
              <a:rPr lang="en-GB">
                <a:latin typeface="BrownStd Light" panose="00010400010101010101" pitchFamily="2" charset="0"/>
              </a:rPr>
              <a:t>The earliest donor acknowledgment?</a:t>
            </a:r>
          </a:p>
          <a:p>
            <a:endParaRPr lang="en-GB">
              <a:latin typeface="BrownStd Light" panose="00010400010101010101" pitchFamily="2" charset="0"/>
            </a:endParaRPr>
          </a:p>
        </p:txBody>
      </p:sp>
      <p:sp>
        <p:nvSpPr>
          <p:cNvPr id="2057" name="Freeform: Shape 2056">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59" name="Freeform: Shape 2058">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061" name="Freeform: Shape 2060">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63" name="Freeform: Shape 2062">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65" name="Freeform: Shape 2064">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2050" name="Picture 2" descr="Image">
            <a:extLst>
              <a:ext uri="{FF2B5EF4-FFF2-40B4-BE49-F238E27FC236}">
                <a16:creationId xmlns:a16="http://schemas.microsoft.com/office/drawing/2014/main" id="{0E2F39B0-4995-ED01-1156-51AE845E47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92" r="-1" b="46858"/>
          <a:stretch/>
        </p:blipFill>
        <p:spPr bwMode="auto">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a:extLst>
            <a:ext uri="{909E8E84-426E-40DD-AFC4-6F175D3DCCD1}">
              <a14:hiddenFill xmlns:a14="http://schemas.microsoft.com/office/drawing/2010/main">
                <a:solidFill>
                  <a:srgbClr val="FFFFFF"/>
                </a:solidFill>
              </a14:hiddenFill>
            </a:ext>
          </a:extLst>
        </p:spPr>
      </p:pic>
      <p:sp>
        <p:nvSpPr>
          <p:cNvPr id="2067" name="Freeform: Shape 2066">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26212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29024</TotalTime>
  <Words>943</Words>
  <Application>Microsoft Office PowerPoint</Application>
  <PresentationFormat>Widescreen</PresentationFormat>
  <Paragraphs>100</Paragraphs>
  <Slides>17</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BrownStd Light</vt:lpstr>
      <vt:lpstr>Calibri</vt:lpstr>
      <vt:lpstr>Calibri Light</vt:lpstr>
      <vt:lpstr>TwitterChirp</vt:lpstr>
      <vt:lpstr>var(--body_font)</vt:lpstr>
      <vt:lpstr>Office Theme</vt:lpstr>
      <vt:lpstr>Do your holiday photos (sometimes) look like this?</vt:lpstr>
      <vt:lpstr>PowerPoint Presentation</vt:lpstr>
      <vt:lpstr>PowerPoint Presentation</vt:lpstr>
      <vt:lpstr>PowerPoint Presentation</vt:lpstr>
      <vt:lpstr>PowerPoint Presentation</vt:lpstr>
      <vt:lpstr>Then I bet you wish you thought of</vt:lpstr>
      <vt:lpstr>Donor recognition</vt:lpstr>
      <vt:lpstr>History of fundraising</vt:lpstr>
      <vt:lpstr>PowerPoint Presentation</vt:lpstr>
      <vt:lpstr>So let me tell you about Nigel, Joan and Robert …</vt:lpstr>
      <vt:lpstr>Nigel</vt:lpstr>
      <vt:lpstr>Joan</vt:lpstr>
      <vt:lpstr>Robert </vt:lpstr>
      <vt:lpstr>St Albans Benefactors Book </vt:lpstr>
      <vt:lpstr>Why does it work …. </vt:lpstr>
      <vt:lpstr>And where do we see that today</vt:lpstr>
      <vt:lpstr>What can we learn from this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Marina Jones</dc:creator>
  <cp:lastModifiedBy>Marina Jones</cp:lastModifiedBy>
  <cp:revision>2</cp:revision>
  <dcterms:created xsi:type="dcterms:W3CDTF">2022-10-04T16:55:37Z</dcterms:created>
  <dcterms:modified xsi:type="dcterms:W3CDTF">2022-11-02T12:06:31Z</dcterms:modified>
</cp:coreProperties>
</file>