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Lst>
  <p:notesMasterIdLst>
    <p:notesMasterId r:id="rId15"/>
  </p:notesMasterIdLst>
  <p:sldIdLst>
    <p:sldId id="401" r:id="rId5"/>
    <p:sldId id="403" r:id="rId6"/>
    <p:sldId id="402" r:id="rId7"/>
    <p:sldId id="404" r:id="rId8"/>
    <p:sldId id="414" r:id="rId9"/>
    <p:sldId id="415" r:id="rId10"/>
    <p:sldId id="411" r:id="rId11"/>
    <p:sldId id="410" r:id="rId12"/>
    <p:sldId id="405" r:id="rId13"/>
    <p:sldId id="41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72" userDrawn="1">
          <p15:clr>
            <a:srgbClr val="A4A3A4"/>
          </p15:clr>
        </p15:guide>
        <p15:guide id="3" pos="7008" userDrawn="1">
          <p15:clr>
            <a:srgbClr val="A4A3A4"/>
          </p15:clr>
        </p15:guide>
        <p15:guide id="4" orient="horz" pos="18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88ADEF-F455-43A3-A0DA-A1CF0B4CF99C}" v="34" dt="2022-10-24T15:28:58.3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881" autoAdjust="0"/>
  </p:normalViewPr>
  <p:slideViewPr>
    <p:cSldViewPr snapToGrid="0">
      <p:cViewPr varScale="1">
        <p:scale>
          <a:sx n="77" d="100"/>
          <a:sy n="77" d="100"/>
        </p:scale>
        <p:origin x="1914" y="90"/>
      </p:cViewPr>
      <p:guideLst>
        <p:guide orient="horz" pos="2160"/>
        <p:guide pos="672"/>
        <p:guide pos="7008"/>
        <p:guide orient="horz" pos="1824"/>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11/4/2022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Hello IWITOT. I’m delighted to present the fundraising idea I wish that I’d thought of and for an opportunity to wear proper shoes whilst doing a presentation!</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 hope you like goats. Because the fundraising idea I wish I had thought of was sparked by the team at my local St David’s Hospice in Llandudno, north Wales. In the early days of Covid chaos it was a herd of cheeky goats who roamed around the nearby town and made worldwide news that inspired St David’s most successful fundraising initiative to date.</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goats t-shirt fundraiser idea twice appeared on BBC breakfast, merchandise was sold as far away as in Japan and over £300k has been raised to date.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I’m not kidding. </a:t>
            </a: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D0EDF81-139F-488C-872B-4720FBA6BF98}" type="slidenum">
              <a:rPr lang="en-US" smtClean="0"/>
              <a:t>1</a:t>
            </a:fld>
            <a:endParaRPr lang="en-US" dirty="0"/>
          </a:p>
        </p:txBody>
      </p:sp>
    </p:spTree>
    <p:extLst>
      <p:ext uri="{BB962C8B-B14F-4D97-AF65-F5344CB8AC3E}">
        <p14:creationId xmlns:p14="http://schemas.microsoft.com/office/powerpoint/2010/main" val="2784000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So to sum up, I wish I’d thought of the St David’s goat t-shirt fundraising idea because, as a fundraiser from Llandudno I love it, frankly! But more than that. The t-shirt kept inpatient services running at St David’s Hospice and meant people across North West Wales would have dignity and respect during the end of their lives.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 The goat t-shirts are a perfect example of how sometimes the best fundraising ideas are the ones right in front of you – they might even be headbutting your car! St David’s Hospice turned a regular feature into a fundraising powerhouse and brought fun, light and funds into hospice fundraising – even during the darkest of times – and I wish I’d thought of that! </a:t>
            </a:r>
          </a:p>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10</a:t>
            </a:fld>
            <a:endParaRPr lang="en-US" dirty="0"/>
          </a:p>
        </p:txBody>
      </p:sp>
    </p:spTree>
    <p:extLst>
      <p:ext uri="{BB962C8B-B14F-4D97-AF65-F5344CB8AC3E}">
        <p14:creationId xmlns:p14="http://schemas.microsoft.com/office/powerpoint/2010/main" val="2630605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Slide 2 – Have you herd about the goats? </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You might remember Boris’ briefings but I wonder if you remember the Kashmiri goats. During lockdown number 1 of 3,000 Llandudno’s residents became familiar with herds of goats feeling bold enough to visit the local town and chomp on people’s gardens. They made several trips to St David’s Hospice where they would entertain patients and staff by headbutting cars and relieving themselves in the visitors’ carpark.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But the Kashmiri goats made up this disruption when their newfound fame sparked an idea. </a:t>
            </a:r>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2</a:t>
            </a:fld>
            <a:endParaRPr lang="en-US" dirty="0"/>
          </a:p>
        </p:txBody>
      </p:sp>
    </p:spTree>
    <p:extLst>
      <p:ext uri="{BB962C8B-B14F-4D97-AF65-F5344CB8AC3E}">
        <p14:creationId xmlns:p14="http://schemas.microsoft.com/office/powerpoint/2010/main" val="1307843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Slide 3 – Media and idea</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Like many of us, St David’s hospice had to halt fundraising operations in 2020. This meant shutting 25 hospice shops, 2 cafes, cancelling all their events and face to face fundraising as well as furloughing all but 3 members of fundraising staff. It costs £5m a year to keep the hospice and its support services running and only 9% of St David’s Hospice funding coming from the Welsh government.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a tiny fundraising team holding the fort, balancing home schooling with social distancing, the familiar sight of the goats got one fundraiser considering how the news coverage could work in their favour. And so, inspired by the Beatles album cover</a:t>
            </a:r>
            <a:r>
              <a:rPr lang="en-GB"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en-GB" sz="1200" dirty="0">
                <a:effectLst/>
                <a:latin typeface="Calibri" panose="020F0502020204030204" pitchFamily="34" charset="0"/>
                <a:ea typeface="Calibri" panose="020F0502020204030204" pitchFamily="34" charset="0"/>
                <a:cs typeface="Times New Roman" panose="02020603050405020304" pitchFamily="18" charset="0"/>
              </a:rPr>
              <a:t> and the hospice’s location on Abbey Road in Llandudno, a goat t-shirt was born. A design was produced and an online shop was set up from someone’s kitchen table in record time</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The orders started rolling in, but then disaster struck. </a:t>
            </a:r>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3</a:t>
            </a:fld>
            <a:endParaRPr lang="en-US" dirty="0"/>
          </a:p>
        </p:txBody>
      </p:sp>
    </p:spTree>
    <p:extLst>
      <p:ext uri="{BB962C8B-B14F-4D97-AF65-F5344CB8AC3E}">
        <p14:creationId xmlns:p14="http://schemas.microsoft.com/office/powerpoint/2010/main" val="2093976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Slide 4 – An idea is born – but disaster strikes </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Just as the financial situation couldn’t look any worse for St David’s, burglars raided their donation centre and caused thousands of pounds worth of damage. The fundraising team sent out a simple message on Facebook asking the local community to help.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That’s when the magic happened.</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4</a:t>
            </a:fld>
            <a:endParaRPr lang="en-US" dirty="0"/>
          </a:p>
        </p:txBody>
      </p:sp>
    </p:spTree>
    <p:extLst>
      <p:ext uri="{BB962C8B-B14F-4D97-AF65-F5344CB8AC3E}">
        <p14:creationId xmlns:p14="http://schemas.microsoft.com/office/powerpoint/2010/main" val="2103930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Slide 5 – ££s come rolling in</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7th April</a:t>
            </a:r>
            <a:r>
              <a:rPr lang="en-GB" sz="1200" dirty="0">
                <a:effectLst/>
                <a:latin typeface="Calibri" panose="020F0502020204030204" pitchFamily="34" charset="0"/>
                <a:ea typeface="Calibri" panose="020F0502020204030204" pitchFamily="34" charset="0"/>
                <a:cs typeface="Times New Roman" panose="02020603050405020304" pitchFamily="18" charset="0"/>
              </a:rPr>
              <a:t> That simple post led to a flood of t-shirt orders. It was all hands on deck with the skeleton staff they had left! Their much-loved Café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Dewi</a:t>
            </a:r>
            <a:r>
              <a:rPr lang="en-GB" sz="1200" dirty="0">
                <a:effectLst/>
                <a:latin typeface="Calibri" panose="020F0502020204030204" pitchFamily="34" charset="0"/>
                <a:ea typeface="Calibri" panose="020F0502020204030204" pitchFamily="34" charset="0"/>
                <a:cs typeface="Times New Roman" panose="02020603050405020304" pitchFamily="18" charset="0"/>
              </a:rPr>
              <a:t> was turned into a warehouse!  </a:t>
            </a:r>
          </a:p>
          <a:p>
            <a:pPr marL="457200">
              <a:lnSpc>
                <a:spcPct val="107000"/>
              </a:lnSpc>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17th April </a:t>
            </a:r>
            <a:r>
              <a:rPr lang="en-GB" sz="1200" dirty="0">
                <a:effectLst/>
                <a:latin typeface="Calibri" panose="020F0502020204030204" pitchFamily="34" charset="0"/>
                <a:ea typeface="Calibri" panose="020F0502020204030204" pitchFamily="34" charset="0"/>
                <a:cs typeface="Times New Roman" panose="02020603050405020304" pitchFamily="18" charset="0"/>
              </a:rPr>
              <a:t>(10 days after launch) the team had over 750 orders with over 1,000 t-shirts sold. By 25th April 2020, £20,000 had been raised – just through Goat Tee Shirt sales</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May 2020 – </a:t>
            </a:r>
            <a:r>
              <a:rPr lang="en-GB" sz="1200" dirty="0">
                <a:effectLst/>
                <a:latin typeface="Calibri" panose="020F0502020204030204" pitchFamily="34" charset="0"/>
                <a:ea typeface="Calibri" panose="020F0502020204030204" pitchFamily="34" charset="0"/>
                <a:cs typeface="Times New Roman" panose="02020603050405020304" pitchFamily="18" charset="0"/>
              </a:rPr>
              <a:t>BBC Breakfast stint number 1= 3,000 t-shirts sold, £50,000 in a month! From this 5 mins slot £24,000 raised, the retail website went down and staff inboxes overloaded with orders!</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5</a:t>
            </a:fld>
            <a:endParaRPr lang="en-US" dirty="0"/>
          </a:p>
        </p:txBody>
      </p:sp>
    </p:spTree>
    <p:extLst>
      <p:ext uri="{BB962C8B-B14F-4D97-AF65-F5344CB8AC3E}">
        <p14:creationId xmlns:p14="http://schemas.microsoft.com/office/powerpoint/2010/main" val="2108378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Slide 6 </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Throughout the pandemic, St David’s kept their inpatient services open, ensuring people across north west Wales could receive the best possible end of life care. This insanely popular t-shirt design enabled the hospice to keep running – and sparked a whole line of goat-themed merchandise; from stuffed toys to Christmas jumpers, and ‘those bloody’ calendars.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More importantly, the goat t-shirts made a profound impact on people in north West Wales.  </a:t>
            </a:r>
          </a:p>
          <a:p>
            <a:pPr marL="342900" lvl="0" indent="-342900">
              <a:lnSpc>
                <a:spcPct val="107000"/>
              </a:lnSpc>
              <a:spcAft>
                <a:spcPts val="800"/>
              </a:spcAft>
              <a:buFont typeface="Symbol" panose="05050102010706020507" pitchFamily="18" charset="2"/>
              <a:buChar cha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6</a:t>
            </a:fld>
            <a:endParaRPr lang="en-US" dirty="0"/>
          </a:p>
        </p:txBody>
      </p:sp>
    </p:spTree>
    <p:extLst>
      <p:ext uri="{BB962C8B-B14F-4D97-AF65-F5344CB8AC3E}">
        <p14:creationId xmlns:p14="http://schemas.microsoft.com/office/powerpoint/2010/main" val="3559334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7 – What St David’s Hospice and the goats mean to local people like Rachael</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goat t-shirt idea meant that 22-year-old Rachael was able to live out her final days in comfort with her identical twin, Rebecca, by her side. Rachael and her family were offered complementary therapies during Rachael’s time at St David’s and her sister reflects on the care they received in the quote featured there. </a:t>
            </a:r>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7</a:t>
            </a:fld>
            <a:endParaRPr lang="en-US" dirty="0"/>
          </a:p>
        </p:txBody>
      </p:sp>
    </p:spTree>
    <p:extLst>
      <p:ext uri="{BB962C8B-B14F-4D97-AF65-F5344CB8AC3E}">
        <p14:creationId xmlns:p14="http://schemas.microsoft.com/office/powerpoint/2010/main" val="2563783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8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The goat t-shirt idea meant that Huw Williams could spend his final days surrounded by his family and new wife,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when his stage 4 cancer diagnosis just two weeks after their wedding led to his rapid deterioration. Covid restrictions at the time of Huw’s diagnosis meant that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couldn’t have family with her at the hospital where Huw was being treated. But a transfer to St David’s Hospice during Huw’s final weeks made it possible for his whole family to be together when he passed away.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err="1">
                <a:effectLst/>
                <a:latin typeface="Calibri" panose="020F0502020204030204" pitchFamily="34" charset="0"/>
                <a:ea typeface="Calibri" panose="020F0502020204030204" pitchFamily="34" charset="0"/>
                <a:cs typeface="Times New Roman" panose="02020603050405020304" pitchFamily="18" charset="0"/>
              </a:rPr>
              <a:t>Elen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continuing to receive bereavement support from St David’s hospice and is fundraising on their behalf.</a:t>
            </a:r>
          </a:p>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8</a:t>
            </a:fld>
            <a:endParaRPr lang="en-US" dirty="0"/>
          </a:p>
        </p:txBody>
      </p:sp>
    </p:spTree>
    <p:extLst>
      <p:ext uri="{BB962C8B-B14F-4D97-AF65-F5344CB8AC3E}">
        <p14:creationId xmlns:p14="http://schemas.microsoft.com/office/powerpoint/2010/main" val="3395767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finally, I think we should give the Llandudno goats credit – not only for inspiring some quality t-shirts, but for enhancing the patient experience at St David’s hospice. Here are just a couple of goat appreciation posts made in response to the coverage on Facebook. </a:t>
            </a:r>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9</a:t>
            </a:fld>
            <a:endParaRPr lang="en-US" dirty="0"/>
          </a:p>
        </p:txBody>
      </p:sp>
    </p:spTree>
    <p:extLst>
      <p:ext uri="{BB962C8B-B14F-4D97-AF65-F5344CB8AC3E}">
        <p14:creationId xmlns:p14="http://schemas.microsoft.com/office/powerpoint/2010/main" val="774793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7824084" cy="68580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32688" y="1673352"/>
            <a:ext cx="5596128" cy="3511296"/>
          </a:xfrm>
        </p:spPr>
        <p:txBody>
          <a:bodyPr anchor="ctr">
            <a:normAutofit/>
          </a:bodyPr>
          <a:lstStyle>
            <a:lvl1pPr algn="l">
              <a:lnSpc>
                <a:spcPct val="100000"/>
              </a:lnSpc>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110728" y="1674546"/>
            <a:ext cx="3401568" cy="3508908"/>
          </a:xfrm>
        </p:spPr>
        <p:txBody>
          <a:bodyPr anchor="ctr"/>
          <a:lstStyle>
            <a:lvl1pPr marL="0" indent="0" algn="l">
              <a:buNone/>
              <a:defRPr sz="28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8015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541520"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541520"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243252" y="2011680"/>
            <a:ext cx="31089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243252" y="3127248"/>
            <a:ext cx="31089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61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6739128" y="365760"/>
            <a:ext cx="4617720" cy="2578608"/>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a:lstStyle>
            <a:lvl1pPr marL="0" indent="0">
              <a:buNone/>
              <a:defRPr sz="1800"/>
            </a:lvl1pPr>
            <a:lvl2pPr marL="228600">
              <a:defRPr sz="1800"/>
            </a:lvl2pPr>
            <a:lvl3pPr marL="457200">
              <a:defRPr sz="1800"/>
            </a:lvl3pPr>
            <a:lvl4pPr marL="68580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a:lstStyle>
            <a:lvl1pPr algn="l">
              <a:defRPr/>
            </a:lvl1pPr>
          </a:lstStyle>
          <a:p>
            <a:pPr algn="l"/>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155446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38200" y="365124"/>
            <a:ext cx="4443984" cy="2139696"/>
          </a:xfrm>
        </p:spPr>
        <p:txBody>
          <a:bodyPr anchor="b"/>
          <a:lstStyle>
            <a:lvl1pPr>
              <a:defRPr sz="4000"/>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a:lstStyle>
            <a:lvl1pPr marL="0" indent="0">
              <a:buNone/>
              <a:defRPr sz="2000"/>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a:lstStyle>
            <a:lvl1pPr marL="0" indent="0">
              <a:buNone/>
              <a:defRPr sz="2000"/>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405897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3862530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dirty="0"/>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907610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solidFill>
                  <a:schemeClr val="bg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406699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796646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anchor="ctr">
            <a:normAutofit/>
          </a:bodyPr>
          <a:lstStyle>
            <a:lvl1pPr>
              <a:defRPr sz="4000">
                <a:solidFill>
                  <a:schemeClr val="bg1"/>
                </a:solidFill>
              </a:defRPr>
            </a:lvl1pPr>
          </a:lstStyle>
          <a:p>
            <a:r>
              <a:rPr lang="en-US" dirty="0"/>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anchor="ct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5546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anchor="b">
            <a:normAutofit/>
          </a:bodyPr>
          <a:lstStyle>
            <a:lvl1pPr algn="r">
              <a:defRPr sz="4800"/>
            </a:lvl1pPr>
          </a:lstStyle>
          <a:p>
            <a:r>
              <a:rPr lang="en-US" dirty="0"/>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4927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dirty="0"/>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2564276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328416" y="2002536"/>
            <a:ext cx="5541264" cy="2148840"/>
          </a:xfrm>
        </p:spPr>
        <p:txBody>
          <a:bodyPr anchor="b">
            <a:normAutofit/>
          </a:bodyPr>
          <a:lstStyle>
            <a:lvl1pPr algn="ctr">
              <a:defRPr sz="3600">
                <a:solidFill>
                  <a:schemeClr val="bg1"/>
                </a:solidFill>
                <a:latin typeface="+mn-lt"/>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dirty="0"/>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a:lstStyle>
            <a:lvl1pPr marL="0" indent="0" algn="ctr">
              <a:buNone/>
              <a:defRPr sz="24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54925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dirty="0"/>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dirty="0"/>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anchor="ctr"/>
          <a:lstStyle>
            <a:lvl1pPr marL="0" indent="0" algn="ctr">
              <a:spcBef>
                <a:spcPts val="1000"/>
              </a:spcBef>
              <a:buNone/>
              <a:defRPr sz="2000" b="0">
                <a:latin typeface="+mj-lt"/>
              </a:defRPr>
            </a:lvl1pPr>
          </a:lstStyle>
          <a:p>
            <a:pPr lvl="0"/>
            <a:r>
              <a:rPr lang="en-US" dirty="0"/>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anchor="ctr"/>
          <a:lstStyle>
            <a:lvl1pPr marL="0" indent="0" algn="ctr">
              <a:spcBef>
                <a:spcPts val="1000"/>
              </a:spcBef>
              <a:buNone/>
              <a:defRPr sz="2000" b="0">
                <a:latin typeface="+mn-lt"/>
              </a:defRPr>
            </a:lvl1pPr>
          </a:lstStyle>
          <a:p>
            <a:pPr lvl="0"/>
            <a:r>
              <a:rPr lang="en-US" dirty="0"/>
              <a:t>Title</a:t>
            </a:r>
          </a:p>
        </p:txBody>
      </p:sp>
    </p:spTree>
    <p:extLst>
      <p:ext uri="{BB962C8B-B14F-4D97-AF65-F5344CB8AC3E}">
        <p14:creationId xmlns:p14="http://schemas.microsoft.com/office/powerpoint/2010/main" val="342065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dirty="0"/>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6100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dirty="0"/>
          </a:p>
        </p:txBody>
      </p:sp>
    </p:spTree>
    <p:extLst>
      <p:ext uri="{BB962C8B-B14F-4D97-AF65-F5344CB8AC3E}">
        <p14:creationId xmlns:p14="http://schemas.microsoft.com/office/powerpoint/2010/main" val="402081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13C8C-8E70-45D5-AE59-23E60168254E}" type="slidenum">
              <a:rPr lang="en-US" smtClean="0"/>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35" r:id="rId5"/>
    <p:sldLayoutId id="2147483739" r:id="rId6"/>
    <p:sldLayoutId id="2147483748" r:id="rId7"/>
    <p:sldLayoutId id="2147483737" r:id="rId8"/>
    <p:sldLayoutId id="2147483738" r:id="rId9"/>
    <p:sldLayoutId id="2147483749" r:id="rId10"/>
    <p:sldLayoutId id="2147483750" r:id="rId11"/>
    <p:sldLayoutId id="2147483751" r:id="rId12"/>
    <p:sldLayoutId id="2147483736" r:id="rId13"/>
    <p:sldLayoutId id="2147483740" r:id="rId14"/>
    <p:sldLayoutId id="2147483742" r:id="rId15"/>
    <p:sldLayoutId id="2147483743" r:id="rId16"/>
  </p:sldLayoutIdLst>
  <p:hf hdr="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mammal, standing&#10;&#10;Description automatically generated">
            <a:extLst>
              <a:ext uri="{FF2B5EF4-FFF2-40B4-BE49-F238E27FC236}">
                <a16:creationId xmlns:a16="http://schemas.microsoft.com/office/drawing/2014/main" id="{48C2B901-5A16-47E5-86F4-C04919047B3D}"/>
              </a:ext>
            </a:extLst>
          </p:cNvPr>
          <p:cNvPicPr>
            <a:picLocks noChangeAspect="1"/>
          </p:cNvPicPr>
          <p:nvPr/>
        </p:nvPicPr>
        <p:blipFill rotWithShape="1">
          <a:blip r:embed="rId3"/>
          <a:srcRect r="1840" b="29503"/>
          <a:stretch/>
        </p:blipFill>
        <p:spPr>
          <a:xfrm>
            <a:off x="7722301" y="1067244"/>
            <a:ext cx="4469699" cy="4280075"/>
          </a:xfrm>
          <a:prstGeom prst="rect">
            <a:avLst/>
          </a:prstGeom>
        </p:spPr>
      </p:pic>
      <p:sp>
        <p:nvSpPr>
          <p:cNvPr id="2" name="Title 1">
            <a:extLst>
              <a:ext uri="{FF2B5EF4-FFF2-40B4-BE49-F238E27FC236}">
                <a16:creationId xmlns:a16="http://schemas.microsoft.com/office/drawing/2014/main" id="{B138CF5B-E8DE-48F3-9581-51BBEC47AE73}"/>
              </a:ext>
            </a:extLst>
          </p:cNvPr>
          <p:cNvSpPr>
            <a:spLocks noGrp="1"/>
          </p:cNvSpPr>
          <p:nvPr>
            <p:ph type="ctrTitle"/>
          </p:nvPr>
        </p:nvSpPr>
        <p:spPr>
          <a:xfrm>
            <a:off x="8827643" y="4414647"/>
            <a:ext cx="6063996" cy="3511296"/>
          </a:xfrm>
        </p:spPr>
        <p:txBody>
          <a:bodyPr>
            <a:normAutofit/>
          </a:bodyPr>
          <a:lstStyle/>
          <a:p>
            <a:r>
              <a:rPr lang="en-US" sz="5400" i="0" dirty="0">
                <a:solidFill>
                  <a:schemeClr val="accent1">
                    <a:lumMod val="60000"/>
                    <a:lumOff val="40000"/>
                  </a:schemeClr>
                </a:solidFill>
                <a:latin typeface="Diabetes UK Cheddar" panose="00000800000000000000" pitchFamily="2" charset="0"/>
                <a:ea typeface="Diabetes UK Cheddar" panose="00000800000000000000" pitchFamily="2" charset="0"/>
              </a:rPr>
              <a:t>#IWITOT10</a:t>
            </a:r>
          </a:p>
        </p:txBody>
      </p:sp>
      <p:sp>
        <p:nvSpPr>
          <p:cNvPr id="6" name="Title 1">
            <a:extLst>
              <a:ext uri="{FF2B5EF4-FFF2-40B4-BE49-F238E27FC236}">
                <a16:creationId xmlns:a16="http://schemas.microsoft.com/office/drawing/2014/main" id="{F8C21BB4-4F2B-45B4-8D98-8126849F5BE4}"/>
              </a:ext>
            </a:extLst>
          </p:cNvPr>
          <p:cNvSpPr txBox="1">
            <a:spLocks/>
          </p:cNvSpPr>
          <p:nvPr/>
        </p:nvSpPr>
        <p:spPr>
          <a:xfrm>
            <a:off x="367157" y="1440294"/>
            <a:ext cx="5596128" cy="2373503"/>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100000"/>
              </a:lnSpc>
              <a:spcBef>
                <a:spcPct val="0"/>
              </a:spcBef>
              <a:buNone/>
              <a:defRPr sz="4800" i="1" kern="1200">
                <a:solidFill>
                  <a:schemeClr val="bg1"/>
                </a:solidFill>
                <a:latin typeface="+mj-lt"/>
                <a:ea typeface="+mj-ea"/>
                <a:cs typeface="+mj-cs"/>
              </a:defRPr>
            </a:lvl1pPr>
          </a:lstStyle>
          <a:p>
            <a:r>
              <a:rPr lang="en-US" sz="28800" i="0" dirty="0">
                <a:latin typeface="Diabetes UK Cheddar" panose="00000800000000000000" pitchFamily="2" charset="0"/>
                <a:ea typeface="Diabetes UK Cheddar" panose="00000800000000000000" pitchFamily="2" charset="0"/>
              </a:rPr>
              <a:t>I WISH I’D THOUGHT OF…</a:t>
            </a:r>
          </a:p>
          <a:p>
            <a:endParaRPr lang="en-US" sz="19200" i="0" dirty="0">
              <a:latin typeface="Diabetes UK Cheddar" panose="00000800000000000000" pitchFamily="2" charset="0"/>
              <a:ea typeface="Diabetes UK Cheddar" panose="00000800000000000000" pitchFamily="2" charset="0"/>
            </a:endParaRPr>
          </a:p>
          <a:p>
            <a:r>
              <a:rPr lang="en-US" sz="19200" i="0" dirty="0">
                <a:latin typeface="Diabetes UK Cheddar" panose="00000800000000000000" pitchFamily="2" charset="0"/>
                <a:ea typeface="Diabetes UK Cheddar" panose="00000800000000000000" pitchFamily="2" charset="0"/>
              </a:rPr>
              <a:t>St David’s Hospice GOAT </a:t>
            </a:r>
          </a:p>
          <a:p>
            <a:r>
              <a:rPr lang="en-US" sz="19200" i="0" dirty="0">
                <a:latin typeface="Diabetes UK Cheddar" panose="00000800000000000000" pitchFamily="2" charset="0"/>
                <a:ea typeface="Diabetes UK Cheddar" panose="00000800000000000000" pitchFamily="2" charset="0"/>
              </a:rPr>
              <a:t>t-shirt fundraiser </a:t>
            </a:r>
          </a:p>
          <a:p>
            <a:endParaRPr lang="en-US" sz="6600" i="0" dirty="0">
              <a:latin typeface="Diabetes UK Cheddar" panose="00000800000000000000" pitchFamily="2" charset="0"/>
              <a:ea typeface="Diabetes UK Cheddar" panose="00000800000000000000" pitchFamily="2" charset="0"/>
            </a:endParaRPr>
          </a:p>
        </p:txBody>
      </p:sp>
      <p:sp>
        <p:nvSpPr>
          <p:cNvPr id="7" name="Title 1">
            <a:extLst>
              <a:ext uri="{FF2B5EF4-FFF2-40B4-BE49-F238E27FC236}">
                <a16:creationId xmlns:a16="http://schemas.microsoft.com/office/drawing/2014/main" id="{4522389A-0891-4A00-AE15-FE288D2DC762}"/>
              </a:ext>
            </a:extLst>
          </p:cNvPr>
          <p:cNvSpPr txBox="1">
            <a:spLocks/>
          </p:cNvSpPr>
          <p:nvPr/>
        </p:nvSpPr>
        <p:spPr>
          <a:xfrm>
            <a:off x="679704" y="2861297"/>
            <a:ext cx="6063996" cy="269177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800" i="1" kern="1200">
                <a:solidFill>
                  <a:schemeClr val="bg1"/>
                </a:solidFill>
                <a:latin typeface="+mj-lt"/>
                <a:ea typeface="+mj-ea"/>
                <a:cs typeface="+mj-cs"/>
              </a:defRPr>
            </a:lvl1pPr>
          </a:lstStyle>
          <a:p>
            <a:endParaRPr lang="en-US" sz="6600" i="0" dirty="0">
              <a:latin typeface="Diabetes UK Cheddar" panose="00000800000000000000" pitchFamily="2" charset="0"/>
              <a:ea typeface="Diabetes UK Cheddar" panose="00000800000000000000" pitchFamily="2" charset="0"/>
            </a:endParaRPr>
          </a:p>
        </p:txBody>
      </p:sp>
    </p:spTree>
    <p:extLst>
      <p:ext uri="{BB962C8B-B14F-4D97-AF65-F5344CB8AC3E}">
        <p14:creationId xmlns:p14="http://schemas.microsoft.com/office/powerpoint/2010/main" val="207476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CA671-ACAF-487F-8C77-864C07DE959F}"/>
              </a:ext>
            </a:extLst>
          </p:cNvPr>
          <p:cNvSpPr>
            <a:spLocks noGrp="1"/>
          </p:cNvSpPr>
          <p:nvPr>
            <p:ph type="title"/>
          </p:nvPr>
        </p:nvSpPr>
        <p:spPr>
          <a:xfrm>
            <a:off x="1883228" y="2242456"/>
            <a:ext cx="3731849" cy="2373086"/>
          </a:xfrm>
        </p:spPr>
        <p:txBody>
          <a:bodyPr>
            <a:noAutofit/>
          </a:bodyPr>
          <a:lstStyle/>
          <a:p>
            <a:r>
              <a:rPr lang="en-GB" sz="6000" dirty="0">
                <a:latin typeface="Diabetes UK Cheddar" panose="00000800000000000000" pitchFamily="2" charset="0"/>
                <a:ea typeface="Diabetes UK Cheddar" panose="00000800000000000000" pitchFamily="2" charset="0"/>
              </a:rPr>
              <a:t>Why I wish I’d thought of that </a:t>
            </a:r>
          </a:p>
        </p:txBody>
      </p:sp>
      <p:sp>
        <p:nvSpPr>
          <p:cNvPr id="5" name="Slide Number Placeholder 4">
            <a:extLst>
              <a:ext uri="{FF2B5EF4-FFF2-40B4-BE49-F238E27FC236}">
                <a16:creationId xmlns:a16="http://schemas.microsoft.com/office/drawing/2014/main" id="{9D3D94E6-D262-4626-A349-B4AEFA1E77FD}"/>
              </a:ext>
            </a:extLst>
          </p:cNvPr>
          <p:cNvSpPr>
            <a:spLocks noGrp="1"/>
          </p:cNvSpPr>
          <p:nvPr>
            <p:ph type="sldNum" sz="quarter" idx="12"/>
          </p:nvPr>
        </p:nvSpPr>
        <p:spPr/>
        <p:txBody>
          <a:bodyPr/>
          <a:lstStyle/>
          <a:p>
            <a:fld id="{B9713C8C-8E70-45D5-AE59-23E60168254E}" type="slidenum">
              <a:rPr lang="en-US" smtClean="0"/>
              <a:t>10</a:t>
            </a:fld>
            <a:endParaRPr lang="en-US" dirty="0"/>
          </a:p>
        </p:txBody>
      </p:sp>
      <p:sp>
        <p:nvSpPr>
          <p:cNvPr id="6" name="Content Placeholder 5">
            <a:extLst>
              <a:ext uri="{FF2B5EF4-FFF2-40B4-BE49-F238E27FC236}">
                <a16:creationId xmlns:a16="http://schemas.microsoft.com/office/drawing/2014/main" id="{1679E8A2-2DA8-4B3E-B43A-3FA77A1991B3}"/>
              </a:ext>
            </a:extLst>
          </p:cNvPr>
          <p:cNvSpPr>
            <a:spLocks noGrp="1"/>
          </p:cNvSpPr>
          <p:nvPr>
            <p:ph sz="quarter" idx="13"/>
          </p:nvPr>
        </p:nvSpPr>
        <p:spPr>
          <a:xfrm>
            <a:off x="6691225" y="712787"/>
            <a:ext cx="5238749" cy="5432425"/>
          </a:xfrm>
        </p:spPr>
        <p:txBody>
          <a:bodyPr/>
          <a:lstStyle/>
          <a:p>
            <a:pPr marL="342900" lvl="0" indent="-342900">
              <a:lnSpc>
                <a:spcPct val="107000"/>
              </a:lnSpc>
              <a:buFont typeface="Symbol" panose="05050102010706020507" pitchFamily="18" charset="2"/>
              <a:buChar char=""/>
            </a:pPr>
            <a:r>
              <a:rPr lang="en-GB" sz="2800" b="1" dirty="0">
                <a:effectLst/>
                <a:latin typeface="Diabetes UK Cheddar" panose="00000800000000000000" pitchFamily="2" charset="0"/>
                <a:ea typeface="Diabetes UK Cheddar" panose="00000800000000000000" pitchFamily="2" charset="0"/>
                <a:cs typeface="Times New Roman" panose="02020603050405020304" pitchFamily="18" charset="0"/>
              </a:rPr>
              <a:t>Triumph of the human spirit over repeat setbacks </a:t>
            </a:r>
          </a:p>
          <a:p>
            <a:pPr lvl="0">
              <a:lnSpc>
                <a:spcPct val="107000"/>
              </a:lnSpc>
            </a:pPr>
            <a:endParaRPr lang="en-GB" sz="2800" b="1" dirty="0">
              <a:effectLst/>
              <a:latin typeface="Diabetes UK Cheddar" panose="00000800000000000000" pitchFamily="2" charset="0"/>
              <a:ea typeface="Diabetes UK Cheddar" panose="00000800000000000000" pitchFamily="2"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800" b="1" dirty="0">
                <a:effectLst/>
                <a:latin typeface="Diabetes UK Cheddar" panose="00000800000000000000" pitchFamily="2" charset="0"/>
                <a:ea typeface="Diabetes UK Cheddar" panose="00000800000000000000" pitchFamily="2" charset="0"/>
                <a:cs typeface="Times New Roman" panose="02020603050405020304" pitchFamily="18" charset="0"/>
              </a:rPr>
              <a:t>a regular feature </a:t>
            </a:r>
            <a:r>
              <a:rPr lang="en-GB" sz="2800" b="1" dirty="0">
                <a:latin typeface="Diabetes UK Cheddar" panose="00000800000000000000" pitchFamily="2" charset="0"/>
                <a:ea typeface="Diabetes UK Cheddar" panose="00000800000000000000" pitchFamily="2" charset="0"/>
                <a:cs typeface="Times New Roman" panose="02020603050405020304" pitchFamily="18" charset="0"/>
              </a:rPr>
              <a:t>became</a:t>
            </a:r>
            <a:r>
              <a:rPr lang="en-GB" sz="2800" b="1" dirty="0">
                <a:effectLst/>
                <a:latin typeface="Diabetes UK Cheddar" panose="00000800000000000000" pitchFamily="2" charset="0"/>
                <a:ea typeface="Diabetes UK Cheddar" panose="00000800000000000000" pitchFamily="2" charset="0"/>
                <a:cs typeface="Times New Roman" panose="02020603050405020304" pitchFamily="18" charset="0"/>
              </a:rPr>
              <a:t> a fundraising powerhouse </a:t>
            </a:r>
          </a:p>
          <a:p>
            <a:pPr lvl="0">
              <a:lnSpc>
                <a:spcPct val="107000"/>
              </a:lnSpc>
            </a:pPr>
            <a:endParaRPr lang="en-GB" sz="2800" b="1" dirty="0">
              <a:effectLst/>
              <a:latin typeface="Diabetes UK Cheddar" panose="00000800000000000000" pitchFamily="2" charset="0"/>
              <a:ea typeface="Diabetes UK Cheddar" panose="00000800000000000000" pitchFamily="2"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2800" b="1" dirty="0">
                <a:effectLst/>
                <a:latin typeface="Diabetes UK Cheddar" panose="00000800000000000000" pitchFamily="2" charset="0"/>
                <a:ea typeface="Diabetes UK Cheddar" panose="00000800000000000000" pitchFamily="2" charset="0"/>
                <a:cs typeface="Times New Roman" panose="02020603050405020304" pitchFamily="18" charset="0"/>
              </a:rPr>
              <a:t>fun and </a:t>
            </a:r>
            <a:r>
              <a:rPr lang="en-GB" sz="2800" b="1" dirty="0">
                <a:latin typeface="Diabetes UK Cheddar" panose="00000800000000000000" pitchFamily="2" charset="0"/>
                <a:ea typeface="Diabetes UK Cheddar" panose="00000800000000000000" pitchFamily="2" charset="0"/>
                <a:cs typeface="Times New Roman" panose="02020603050405020304" pitchFamily="18" charset="0"/>
              </a:rPr>
              <a:t>funds</a:t>
            </a:r>
            <a:r>
              <a:rPr lang="en-GB" sz="2800" b="1" dirty="0">
                <a:effectLst/>
                <a:latin typeface="Diabetes UK Cheddar" panose="00000800000000000000" pitchFamily="2" charset="0"/>
                <a:ea typeface="Diabetes UK Cheddar" panose="00000800000000000000" pitchFamily="2" charset="0"/>
                <a:cs typeface="Times New Roman" panose="02020603050405020304" pitchFamily="18" charset="0"/>
              </a:rPr>
              <a:t> into hospice fundraising – despite the darkest of times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146467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group of people wearing bunny ears&#10;&#10;Description automatically generated with low confidence">
            <a:extLst>
              <a:ext uri="{FF2B5EF4-FFF2-40B4-BE49-F238E27FC236}">
                <a16:creationId xmlns:a16="http://schemas.microsoft.com/office/drawing/2014/main" id="{B9BCE927-4F46-4797-9BD3-B816E2B4CEA5}"/>
              </a:ext>
            </a:extLst>
          </p:cNvPr>
          <p:cNvPicPr>
            <a:picLocks noGrp="1" noChangeAspect="1"/>
          </p:cNvPicPr>
          <p:nvPr>
            <p:ph type="pic" sz="quarter" idx="15"/>
          </p:nvPr>
        </p:nvPicPr>
        <p:blipFill rotWithShape="1">
          <a:blip r:embed="rId3"/>
          <a:srcRect t="3663" r="3" b="3"/>
          <a:stretch/>
        </p:blipFill>
        <p:spPr>
          <a:xfrm>
            <a:off x="4726728" y="3802958"/>
            <a:ext cx="4228282" cy="3055043"/>
          </a:xfrm>
          <a:noFill/>
        </p:spPr>
      </p:pic>
      <p:sp>
        <p:nvSpPr>
          <p:cNvPr id="4" name="Title 3">
            <a:extLst>
              <a:ext uri="{FF2B5EF4-FFF2-40B4-BE49-F238E27FC236}">
                <a16:creationId xmlns:a16="http://schemas.microsoft.com/office/drawing/2014/main" id="{65A85D8F-96DF-414F-96F0-8F01B9758670}"/>
              </a:ext>
            </a:extLst>
          </p:cNvPr>
          <p:cNvSpPr>
            <a:spLocks noGrp="1"/>
          </p:cNvSpPr>
          <p:nvPr>
            <p:ph type="title"/>
          </p:nvPr>
        </p:nvSpPr>
        <p:spPr>
          <a:xfrm>
            <a:off x="838199" y="2279650"/>
            <a:ext cx="3470753" cy="2103436"/>
          </a:xfrm>
        </p:spPr>
        <p:txBody>
          <a:bodyPr anchor="ctr">
            <a:noAutofit/>
          </a:bodyPr>
          <a:lstStyle/>
          <a:p>
            <a:r>
              <a:rPr lang="en-US" sz="6000" i="0" dirty="0">
                <a:solidFill>
                  <a:schemeClr val="accent1">
                    <a:lumMod val="60000"/>
                    <a:lumOff val="40000"/>
                  </a:schemeClr>
                </a:solidFill>
                <a:latin typeface="Diabetes UK Cheddar" panose="00000800000000000000" pitchFamily="2" charset="0"/>
                <a:ea typeface="Diabetes UK Cheddar" panose="00000800000000000000" pitchFamily="2" charset="0"/>
              </a:rPr>
              <a:t>Have you herd about the </a:t>
            </a:r>
            <a:r>
              <a:rPr lang="en-US" sz="6000" i="0" dirty="0" err="1">
                <a:solidFill>
                  <a:schemeClr val="accent1">
                    <a:lumMod val="60000"/>
                    <a:lumOff val="40000"/>
                  </a:schemeClr>
                </a:solidFill>
                <a:latin typeface="Diabetes UK Cheddar" panose="00000800000000000000" pitchFamily="2" charset="0"/>
                <a:ea typeface="Diabetes UK Cheddar" panose="00000800000000000000" pitchFamily="2" charset="0"/>
              </a:rPr>
              <a:t>Llandudno</a:t>
            </a:r>
            <a:r>
              <a:rPr lang="en-US" sz="6000" i="0" dirty="0">
                <a:solidFill>
                  <a:schemeClr val="accent1">
                    <a:lumMod val="60000"/>
                    <a:lumOff val="40000"/>
                  </a:schemeClr>
                </a:solidFill>
                <a:latin typeface="Diabetes UK Cheddar" panose="00000800000000000000" pitchFamily="2" charset="0"/>
                <a:ea typeface="Diabetes UK Cheddar" panose="00000800000000000000" pitchFamily="2" charset="0"/>
              </a:rPr>
              <a:t> goats?</a:t>
            </a:r>
          </a:p>
        </p:txBody>
      </p:sp>
      <p:pic>
        <p:nvPicPr>
          <p:cNvPr id="15" name="Picture Placeholder 14">
            <a:extLst>
              <a:ext uri="{FF2B5EF4-FFF2-40B4-BE49-F238E27FC236}">
                <a16:creationId xmlns:a16="http://schemas.microsoft.com/office/drawing/2014/main" id="{949D770F-0604-41BE-87F0-65B08CC353C6}"/>
              </a:ext>
            </a:extLst>
          </p:cNvPr>
          <p:cNvPicPr>
            <a:picLocks noGrp="1" noChangeAspect="1"/>
          </p:cNvPicPr>
          <p:nvPr>
            <p:ph type="pic" sz="quarter" idx="13"/>
          </p:nvPr>
        </p:nvPicPr>
        <p:blipFill rotWithShape="1">
          <a:blip r:embed="rId4"/>
          <a:srcRect l="17770" r="19107" b="4"/>
          <a:stretch/>
        </p:blipFill>
        <p:spPr>
          <a:xfrm>
            <a:off x="9081588" y="0"/>
            <a:ext cx="3109415" cy="3694362"/>
          </a:xfrm>
          <a:noFill/>
        </p:spPr>
      </p:pic>
      <p:pic>
        <p:nvPicPr>
          <p:cNvPr id="11" name="Picture Placeholder 10" descr="A white goat with horns&#10;&#10;Description automatically generated with low confidence">
            <a:extLst>
              <a:ext uri="{FF2B5EF4-FFF2-40B4-BE49-F238E27FC236}">
                <a16:creationId xmlns:a16="http://schemas.microsoft.com/office/drawing/2014/main" id="{86865FD9-DFA3-490C-B372-0EDD4BED9C59}"/>
              </a:ext>
            </a:extLst>
          </p:cNvPr>
          <p:cNvPicPr>
            <a:picLocks noGrp="1" noChangeAspect="1"/>
          </p:cNvPicPr>
          <p:nvPr>
            <p:ph type="pic" sz="quarter" idx="14"/>
          </p:nvPr>
        </p:nvPicPr>
        <p:blipFill rotWithShape="1">
          <a:blip r:embed="rId5"/>
          <a:srcRect l="7355" r="24707" b="-1"/>
          <a:stretch/>
        </p:blipFill>
        <p:spPr>
          <a:xfrm>
            <a:off x="9081588" y="3802957"/>
            <a:ext cx="3109415" cy="3055044"/>
          </a:xfrm>
          <a:noFill/>
        </p:spPr>
      </p:pic>
      <p:pic>
        <p:nvPicPr>
          <p:cNvPr id="9" name="Picture Placeholder 8">
            <a:extLst>
              <a:ext uri="{FF2B5EF4-FFF2-40B4-BE49-F238E27FC236}">
                <a16:creationId xmlns:a16="http://schemas.microsoft.com/office/drawing/2014/main" id="{2A8BD1ED-786A-468B-BBA5-C55C6F32B40E}"/>
              </a:ext>
            </a:extLst>
          </p:cNvPr>
          <p:cNvPicPr>
            <a:picLocks noGrp="1" noChangeAspect="1"/>
          </p:cNvPicPr>
          <p:nvPr>
            <p:ph type="pic" sz="quarter" idx="16"/>
          </p:nvPr>
        </p:nvPicPr>
        <p:blipFill>
          <a:blip r:embed="rId6"/>
          <a:srcRect l="19662" r="19662"/>
          <a:stretch/>
        </p:blipFill>
        <p:spPr>
          <a:xfrm>
            <a:off x="4726728" y="-10"/>
            <a:ext cx="4228635" cy="3694372"/>
          </a:xfrm>
        </p:spPr>
      </p:pic>
    </p:spTree>
    <p:extLst>
      <p:ext uri="{BB962C8B-B14F-4D97-AF65-F5344CB8AC3E}">
        <p14:creationId xmlns:p14="http://schemas.microsoft.com/office/powerpoint/2010/main" val="1912948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12" descr="A group of dogs walking on a street&#10;&#10;Description automatically generated with low confidence">
            <a:extLst>
              <a:ext uri="{FF2B5EF4-FFF2-40B4-BE49-F238E27FC236}">
                <a16:creationId xmlns:a16="http://schemas.microsoft.com/office/drawing/2014/main" id="{65C6665E-19FE-43F7-AFAA-FB9322BAB89F}"/>
              </a:ext>
            </a:extLst>
          </p:cNvPr>
          <p:cNvPicPr>
            <a:picLocks noChangeAspect="1"/>
          </p:cNvPicPr>
          <p:nvPr/>
        </p:nvPicPr>
        <p:blipFill rotWithShape="1">
          <a:blip r:embed="rId3"/>
          <a:srcRect l="27392" r="16649" b="1"/>
          <a:stretch/>
        </p:blipFill>
        <p:spPr>
          <a:xfrm>
            <a:off x="7059168" y="640080"/>
            <a:ext cx="4489704" cy="5596128"/>
          </a:xfrm>
          <a:prstGeom prst="rect">
            <a:avLst/>
          </a:prstGeom>
          <a:noFill/>
        </p:spPr>
      </p:pic>
      <p:sp>
        <p:nvSpPr>
          <p:cNvPr id="14" name="Slide Number Placeholder 13">
            <a:extLst>
              <a:ext uri="{FF2B5EF4-FFF2-40B4-BE49-F238E27FC236}">
                <a16:creationId xmlns:a16="http://schemas.microsoft.com/office/drawing/2014/main" id="{C1EA167B-7079-4284-997F-7309C510B76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3</a:t>
            </a:fld>
            <a:endParaRPr lang="en-US"/>
          </a:p>
        </p:txBody>
      </p:sp>
      <p:pic>
        <p:nvPicPr>
          <p:cNvPr id="7" name="Picture 6">
            <a:extLst>
              <a:ext uri="{FF2B5EF4-FFF2-40B4-BE49-F238E27FC236}">
                <a16:creationId xmlns:a16="http://schemas.microsoft.com/office/drawing/2014/main" id="{7635B7FB-5DAD-47D4-85F5-90FCDBE43381}"/>
              </a:ext>
            </a:extLst>
          </p:cNvPr>
          <p:cNvPicPr>
            <a:picLocks noChangeAspect="1"/>
          </p:cNvPicPr>
          <p:nvPr/>
        </p:nvPicPr>
        <p:blipFill rotWithShape="1">
          <a:blip r:embed="rId4"/>
          <a:srcRect l="29999" t="19555" r="35084" b="19112"/>
          <a:stretch/>
        </p:blipFill>
        <p:spPr>
          <a:xfrm>
            <a:off x="643128" y="2769341"/>
            <a:ext cx="3999865" cy="3952134"/>
          </a:xfrm>
          <a:prstGeom prst="rect">
            <a:avLst/>
          </a:prstGeom>
        </p:spPr>
      </p:pic>
      <p:pic>
        <p:nvPicPr>
          <p:cNvPr id="3" name="Picture 2">
            <a:extLst>
              <a:ext uri="{FF2B5EF4-FFF2-40B4-BE49-F238E27FC236}">
                <a16:creationId xmlns:a16="http://schemas.microsoft.com/office/drawing/2014/main" id="{5578309D-1D74-41E0-A920-C99B6C694064}"/>
              </a:ext>
            </a:extLst>
          </p:cNvPr>
          <p:cNvPicPr>
            <a:picLocks noChangeAspect="1"/>
          </p:cNvPicPr>
          <p:nvPr/>
        </p:nvPicPr>
        <p:blipFill rotWithShape="1">
          <a:blip r:embed="rId5"/>
          <a:srcRect l="17187" t="61112" r="32891" b="6250"/>
          <a:stretch/>
        </p:blipFill>
        <p:spPr>
          <a:xfrm>
            <a:off x="371475" y="457200"/>
            <a:ext cx="6086475" cy="2238374"/>
          </a:xfrm>
          <a:prstGeom prst="rect">
            <a:avLst/>
          </a:prstGeom>
        </p:spPr>
      </p:pic>
    </p:spTree>
    <p:extLst>
      <p:ext uri="{BB962C8B-B14F-4D97-AF65-F5344CB8AC3E}">
        <p14:creationId xmlns:p14="http://schemas.microsoft.com/office/powerpoint/2010/main" val="2849151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E3A6B9C-61DE-478A-BBBB-7765E56378A3}"/>
              </a:ext>
            </a:extLst>
          </p:cNvPr>
          <p:cNvPicPr>
            <a:picLocks noGrp="1" noChangeAspect="1"/>
          </p:cNvPicPr>
          <p:nvPr>
            <p:ph type="pic" sz="quarter" idx="13"/>
          </p:nvPr>
        </p:nvPicPr>
        <p:blipFill rotWithShape="1">
          <a:blip r:embed="rId3"/>
          <a:srcRect r="1" b="8472"/>
          <a:stretch/>
        </p:blipFill>
        <p:spPr>
          <a:xfrm>
            <a:off x="-9116" y="0"/>
            <a:ext cx="5461989" cy="3749501"/>
          </a:xfrm>
          <a:noFill/>
        </p:spPr>
      </p:pic>
      <p:sp>
        <p:nvSpPr>
          <p:cNvPr id="4" name="Title 3">
            <a:extLst>
              <a:ext uri="{FF2B5EF4-FFF2-40B4-BE49-F238E27FC236}">
                <a16:creationId xmlns:a16="http://schemas.microsoft.com/office/drawing/2014/main" id="{C278FAAB-8DFA-4475-B8B6-51A3ED193119}"/>
              </a:ext>
            </a:extLst>
          </p:cNvPr>
          <p:cNvSpPr>
            <a:spLocks noGrp="1"/>
          </p:cNvSpPr>
          <p:nvPr>
            <p:ph type="title"/>
          </p:nvPr>
        </p:nvSpPr>
        <p:spPr>
          <a:xfrm>
            <a:off x="5694223" y="-978879"/>
            <a:ext cx="6253557" cy="3880103"/>
          </a:xfrm>
        </p:spPr>
        <p:txBody>
          <a:bodyPr anchor="b">
            <a:normAutofit/>
          </a:bodyPr>
          <a:lstStyle/>
          <a:p>
            <a:r>
              <a:rPr lang="en-US" sz="6600" i="0" dirty="0">
                <a:solidFill>
                  <a:schemeClr val="accent1"/>
                </a:solidFill>
                <a:latin typeface="Diabetes UK Cheddar" panose="00000800000000000000" pitchFamily="2" charset="0"/>
                <a:ea typeface="Diabetes UK Cheddar" panose="00000800000000000000" pitchFamily="2" charset="0"/>
              </a:rPr>
              <a:t>things got </a:t>
            </a:r>
            <a:r>
              <a:rPr lang="en-US" sz="6600" i="0" dirty="0" err="1">
                <a:solidFill>
                  <a:schemeClr val="accent1"/>
                </a:solidFill>
                <a:latin typeface="Diabetes UK Cheddar" panose="00000800000000000000" pitchFamily="2" charset="0"/>
                <a:ea typeface="Diabetes UK Cheddar" panose="00000800000000000000" pitchFamily="2" charset="0"/>
              </a:rPr>
              <a:t>baaa</a:t>
            </a:r>
            <a:r>
              <a:rPr lang="en-US" sz="6600" i="0" dirty="0">
                <a:solidFill>
                  <a:schemeClr val="accent1"/>
                </a:solidFill>
                <a:latin typeface="Diabetes UK Cheddar" panose="00000800000000000000" pitchFamily="2" charset="0"/>
                <a:ea typeface="Diabetes UK Cheddar" panose="00000800000000000000" pitchFamily="2" charset="0"/>
              </a:rPr>
              <a:t>-d</a:t>
            </a:r>
            <a:endParaRPr lang="en-US" sz="6600" dirty="0">
              <a:solidFill>
                <a:schemeClr val="accent1"/>
              </a:solidFill>
            </a:endParaRPr>
          </a:p>
        </p:txBody>
      </p:sp>
      <p:sp>
        <p:nvSpPr>
          <p:cNvPr id="20" name="Slide Number Placeholder 6">
            <a:extLst>
              <a:ext uri="{FF2B5EF4-FFF2-40B4-BE49-F238E27FC236}">
                <a16:creationId xmlns:a16="http://schemas.microsoft.com/office/drawing/2014/main" id="{181E5BAB-D964-AEEC-384F-52C06063343B}"/>
              </a:ext>
            </a:extLst>
          </p:cNvPr>
          <p:cNvSpPr>
            <a:spLocks noGrp="1"/>
          </p:cNvSpPr>
          <p:nvPr>
            <p:ph type="sldNum" sz="quarter" idx="12"/>
          </p:nvPr>
        </p:nvSpPr>
        <p:spPr>
          <a:xfrm>
            <a:off x="8610600" y="6356350"/>
            <a:ext cx="2743200" cy="365125"/>
          </a:xfrm>
        </p:spPr>
        <p:txBody>
          <a:bodyPr/>
          <a:lstStyle/>
          <a:p>
            <a:pPr>
              <a:spcAft>
                <a:spcPts val="600"/>
              </a:spcAft>
            </a:pPr>
            <a:fld id="{B9713C8C-8E70-45D5-AE59-23E60168254E}" type="slidenum">
              <a:rPr lang="en-US" smtClean="0"/>
              <a:pPr>
                <a:spcAft>
                  <a:spcPts val="600"/>
                </a:spcAft>
              </a:pPr>
              <a:t>4</a:t>
            </a:fld>
            <a:endParaRPr lang="en-US"/>
          </a:p>
        </p:txBody>
      </p:sp>
      <p:pic>
        <p:nvPicPr>
          <p:cNvPr id="15" name="Picture Placeholder 14" descr="A person sitting at a desk&#10;&#10;Description automatically generated with medium confidence">
            <a:extLst>
              <a:ext uri="{FF2B5EF4-FFF2-40B4-BE49-F238E27FC236}">
                <a16:creationId xmlns:a16="http://schemas.microsoft.com/office/drawing/2014/main" id="{A0281FEE-ED8E-4E61-90DB-9E9BAD4B6A37}"/>
              </a:ext>
            </a:extLst>
          </p:cNvPr>
          <p:cNvPicPr>
            <a:picLocks noGrp="1" noChangeAspect="1"/>
          </p:cNvPicPr>
          <p:nvPr>
            <p:ph type="pic" sz="quarter" idx="14"/>
          </p:nvPr>
        </p:nvPicPr>
        <p:blipFill>
          <a:blip r:embed="rId4"/>
          <a:srcRect t="9648" b="9648"/>
          <a:stretch>
            <a:fillRect/>
          </a:stretch>
        </p:blipFill>
        <p:spPr>
          <a:xfrm>
            <a:off x="-14301" y="3803905"/>
            <a:ext cx="6253557" cy="3054095"/>
          </a:xfrm>
        </p:spPr>
      </p:pic>
      <p:pic>
        <p:nvPicPr>
          <p:cNvPr id="24" name="Picture 23">
            <a:extLst>
              <a:ext uri="{FF2B5EF4-FFF2-40B4-BE49-F238E27FC236}">
                <a16:creationId xmlns:a16="http://schemas.microsoft.com/office/drawing/2014/main" id="{182C3B19-56C2-4DAB-9FF0-E83C14F16008}"/>
              </a:ext>
            </a:extLst>
          </p:cNvPr>
          <p:cNvPicPr>
            <a:picLocks noChangeAspect="1"/>
          </p:cNvPicPr>
          <p:nvPr/>
        </p:nvPicPr>
        <p:blipFill rotWithShape="1">
          <a:blip r:embed="rId5"/>
          <a:srcRect l="2657" t="21350" r="5625" b="47639"/>
          <a:stretch/>
        </p:blipFill>
        <p:spPr>
          <a:xfrm rot="536780">
            <a:off x="4643464" y="4505396"/>
            <a:ext cx="7162337" cy="1362186"/>
          </a:xfrm>
          <a:prstGeom prst="rect">
            <a:avLst/>
          </a:prstGeom>
        </p:spPr>
      </p:pic>
    </p:spTree>
    <p:extLst>
      <p:ext uri="{BB962C8B-B14F-4D97-AF65-F5344CB8AC3E}">
        <p14:creationId xmlns:p14="http://schemas.microsoft.com/office/powerpoint/2010/main" val="1633727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8D88A9-F979-4FD1-811C-4FDDD39F0805}"/>
              </a:ext>
            </a:extLst>
          </p:cNvPr>
          <p:cNvSpPr>
            <a:spLocks noGrp="1"/>
          </p:cNvSpPr>
          <p:nvPr>
            <p:ph type="title"/>
          </p:nvPr>
        </p:nvSpPr>
        <p:spPr>
          <a:xfrm>
            <a:off x="643128" y="0"/>
            <a:ext cx="6044406" cy="5596128"/>
          </a:xfrm>
        </p:spPr>
        <p:txBody>
          <a:bodyPr anchor="b">
            <a:normAutofit/>
          </a:bodyPr>
          <a:lstStyle/>
          <a:p>
            <a:pPr lvl="0"/>
            <a:r>
              <a:rPr lang="en-GB" sz="2800" b="1" dirty="0">
                <a:effectLst/>
                <a:latin typeface="+mn-lt"/>
                <a:ea typeface="Diabetes UK Cheddar" panose="00000800000000000000" pitchFamily="2" charset="0"/>
              </a:rPr>
              <a:t>7th April</a:t>
            </a:r>
            <a:r>
              <a:rPr lang="en-GB" sz="2800" dirty="0">
                <a:effectLst/>
                <a:latin typeface="+mn-lt"/>
                <a:ea typeface="Diabetes UK Cheddar" panose="00000800000000000000" pitchFamily="2" charset="0"/>
              </a:rPr>
              <a:t> </a:t>
            </a:r>
            <a:r>
              <a:rPr lang="en-GB" sz="2800" dirty="0">
                <a:latin typeface="+mn-lt"/>
                <a:ea typeface="Diabetes UK Cheddar" panose="00000800000000000000" pitchFamily="2" charset="0"/>
              </a:rPr>
              <a:t>A </a:t>
            </a:r>
            <a:r>
              <a:rPr lang="en-GB" sz="2800" dirty="0">
                <a:effectLst/>
                <a:latin typeface="+mn-lt"/>
                <a:ea typeface="Diabetes UK Cheddar" panose="00000800000000000000" pitchFamily="2" charset="0"/>
              </a:rPr>
              <a:t>simple post led to a flood of t-shirt orders </a:t>
            </a:r>
            <a:br>
              <a:rPr lang="en-GB" sz="2800" dirty="0">
                <a:effectLst/>
                <a:latin typeface="+mn-lt"/>
                <a:ea typeface="Diabetes UK Cheddar" panose="00000800000000000000" pitchFamily="2" charset="0"/>
              </a:rPr>
            </a:br>
            <a:r>
              <a:rPr lang="en-GB" sz="2800" dirty="0">
                <a:effectLst/>
                <a:latin typeface="+mn-lt"/>
                <a:ea typeface="Diabetes UK Cheddar" panose="00000800000000000000" pitchFamily="2" charset="0"/>
              </a:rPr>
              <a:t> </a:t>
            </a:r>
            <a:br>
              <a:rPr lang="en-GB" sz="2800" dirty="0">
                <a:effectLst/>
                <a:latin typeface="+mn-lt"/>
                <a:ea typeface="Diabetes UK Cheddar" panose="00000800000000000000" pitchFamily="2" charset="0"/>
              </a:rPr>
            </a:br>
            <a:r>
              <a:rPr lang="en-GB" sz="2800" b="1" dirty="0">
                <a:effectLst/>
                <a:latin typeface="+mn-lt"/>
                <a:ea typeface="Diabetes UK Cheddar" panose="00000800000000000000" pitchFamily="2" charset="0"/>
              </a:rPr>
              <a:t>17th April </a:t>
            </a:r>
            <a:r>
              <a:rPr lang="en-GB" sz="2800" b="1" dirty="0">
                <a:latin typeface="+mn-lt"/>
                <a:ea typeface="Diabetes UK Cheddar" panose="00000800000000000000" pitchFamily="2" charset="0"/>
              </a:rPr>
              <a:t> </a:t>
            </a:r>
            <a:r>
              <a:rPr lang="en-GB" sz="2800" dirty="0">
                <a:latin typeface="+mn-lt"/>
                <a:ea typeface="Diabetes UK Cheddar" panose="00000800000000000000" pitchFamily="2" charset="0"/>
              </a:rPr>
              <a:t>O</a:t>
            </a:r>
            <a:r>
              <a:rPr lang="en-GB" sz="2800" dirty="0">
                <a:effectLst/>
                <a:latin typeface="+mn-lt"/>
                <a:ea typeface="Diabetes UK Cheddar" panose="00000800000000000000" pitchFamily="2" charset="0"/>
              </a:rPr>
              <a:t>ver 750 orders with over 1,000 t-shirts sold. By 25th April 2020, £20,000 had been raised</a:t>
            </a:r>
            <a:br>
              <a:rPr lang="en-GB" sz="2800" b="1" dirty="0">
                <a:effectLst/>
                <a:latin typeface="+mn-lt"/>
                <a:ea typeface="Diabetes UK Cheddar" panose="00000800000000000000" pitchFamily="2" charset="0"/>
              </a:rPr>
            </a:br>
            <a:r>
              <a:rPr lang="en-GB" sz="2800" b="1" dirty="0">
                <a:effectLst/>
                <a:latin typeface="+mn-lt"/>
                <a:ea typeface="Diabetes UK Cheddar" panose="00000800000000000000" pitchFamily="2" charset="0"/>
              </a:rPr>
              <a:t> </a:t>
            </a:r>
            <a:br>
              <a:rPr lang="en-GB" sz="2800" dirty="0">
                <a:effectLst/>
                <a:latin typeface="+mn-lt"/>
                <a:ea typeface="Diabetes UK Cheddar" panose="00000800000000000000" pitchFamily="2" charset="0"/>
              </a:rPr>
            </a:br>
            <a:r>
              <a:rPr lang="en-GB" sz="2800" b="1" dirty="0">
                <a:effectLst/>
                <a:latin typeface="+mn-lt"/>
                <a:ea typeface="Diabetes UK Cheddar" panose="00000800000000000000" pitchFamily="2" charset="0"/>
              </a:rPr>
              <a:t>May 2020  </a:t>
            </a:r>
            <a:r>
              <a:rPr lang="en-GB" sz="2800" dirty="0">
                <a:effectLst/>
                <a:latin typeface="+mn-lt"/>
                <a:ea typeface="Diabetes UK Cheddar" panose="00000800000000000000" pitchFamily="2" charset="0"/>
              </a:rPr>
              <a:t>BBC Breakfast stint number 1= 3,000 t-shirts sold, </a:t>
            </a:r>
            <a:r>
              <a:rPr lang="en-GB" sz="2800" b="1" dirty="0">
                <a:solidFill>
                  <a:schemeClr val="accent1">
                    <a:lumMod val="75000"/>
                  </a:schemeClr>
                </a:solidFill>
                <a:effectLst/>
                <a:latin typeface="+mn-lt"/>
                <a:ea typeface="Diabetes UK Cheddar" panose="00000800000000000000" pitchFamily="2" charset="0"/>
              </a:rPr>
              <a:t>£50,000 </a:t>
            </a:r>
            <a:r>
              <a:rPr lang="en-GB" sz="2800" dirty="0">
                <a:effectLst/>
                <a:latin typeface="+mn-lt"/>
                <a:ea typeface="Diabetes UK Cheddar" panose="00000800000000000000" pitchFamily="2" charset="0"/>
              </a:rPr>
              <a:t>in a month! From this 5 mins slot £24,000 raised</a:t>
            </a:r>
            <a:endParaRPr lang="en-GB" sz="2800" dirty="0">
              <a:latin typeface="+mn-lt"/>
              <a:ea typeface="Diabetes UK Cheddar" panose="00000800000000000000" pitchFamily="2" charset="0"/>
            </a:endParaRPr>
          </a:p>
        </p:txBody>
      </p:sp>
      <p:pic>
        <p:nvPicPr>
          <p:cNvPr id="8" name="Picture Placeholder 7" descr="A picture containing text, floor, indoor, room&#10;&#10;Description automatically generated">
            <a:extLst>
              <a:ext uri="{FF2B5EF4-FFF2-40B4-BE49-F238E27FC236}">
                <a16:creationId xmlns:a16="http://schemas.microsoft.com/office/drawing/2014/main" id="{05258650-18A8-40BE-AD8D-A589CFBEBDAA}"/>
              </a:ext>
            </a:extLst>
          </p:cNvPr>
          <p:cNvPicPr>
            <a:picLocks noGrp="1" noChangeAspect="1"/>
          </p:cNvPicPr>
          <p:nvPr>
            <p:ph idx="1"/>
          </p:nvPr>
        </p:nvPicPr>
        <p:blipFill rotWithShape="1">
          <a:blip r:embed="rId3"/>
          <a:srcRect r="2" b="6519"/>
          <a:stretch/>
        </p:blipFill>
        <p:spPr>
          <a:xfrm>
            <a:off x="7059168" y="640080"/>
            <a:ext cx="4489704" cy="5596128"/>
          </a:xfrm>
          <a:noFill/>
        </p:spPr>
      </p:pic>
      <p:sp>
        <p:nvSpPr>
          <p:cNvPr id="7" name="Slide Number Placeholder 6">
            <a:extLst>
              <a:ext uri="{FF2B5EF4-FFF2-40B4-BE49-F238E27FC236}">
                <a16:creationId xmlns:a16="http://schemas.microsoft.com/office/drawing/2014/main" id="{4D42663A-E780-48A1-B3A6-3FD50916514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5</a:t>
            </a:fld>
            <a:endParaRPr lang="en-US"/>
          </a:p>
        </p:txBody>
      </p:sp>
    </p:spTree>
    <p:extLst>
      <p:ext uri="{BB962C8B-B14F-4D97-AF65-F5344CB8AC3E}">
        <p14:creationId xmlns:p14="http://schemas.microsoft.com/office/powerpoint/2010/main" val="1675722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109F053-3B53-64CE-D05F-53D5FB2C76AA}"/>
              </a:ext>
            </a:extLst>
          </p:cNvPr>
          <p:cNvSpPr>
            <a:spLocks noGrp="1"/>
          </p:cNvSpPr>
          <p:nvPr>
            <p:ph type="title"/>
          </p:nvPr>
        </p:nvSpPr>
        <p:spPr>
          <a:xfrm>
            <a:off x="1768928" y="2242457"/>
            <a:ext cx="3731849" cy="2373086"/>
          </a:xfrm>
        </p:spPr>
        <p:txBody>
          <a:bodyPr/>
          <a:lstStyle/>
          <a:p>
            <a:endParaRPr lang="en-US" dirty="0"/>
          </a:p>
        </p:txBody>
      </p:sp>
      <p:sp>
        <p:nvSpPr>
          <p:cNvPr id="7" name="Slide Number Placeholder 6">
            <a:extLst>
              <a:ext uri="{FF2B5EF4-FFF2-40B4-BE49-F238E27FC236}">
                <a16:creationId xmlns:a16="http://schemas.microsoft.com/office/drawing/2014/main" id="{4D42663A-E780-48A1-B3A6-3FD50916514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6</a:t>
            </a:fld>
            <a:endParaRPr lang="en-US"/>
          </a:p>
        </p:txBody>
      </p:sp>
      <p:pic>
        <p:nvPicPr>
          <p:cNvPr id="8" name="Picture Placeholder 7" descr="A group of people in a hallway&#10;&#10;Description automatically generated with medium confidence">
            <a:extLst>
              <a:ext uri="{FF2B5EF4-FFF2-40B4-BE49-F238E27FC236}">
                <a16:creationId xmlns:a16="http://schemas.microsoft.com/office/drawing/2014/main" id="{05258650-18A8-40BE-AD8D-A589CFBEBDAA}"/>
              </a:ext>
            </a:extLst>
          </p:cNvPr>
          <p:cNvPicPr>
            <a:picLocks noGrp="1" noChangeAspect="1"/>
          </p:cNvPicPr>
          <p:nvPr>
            <p:ph sz="quarter" idx="13"/>
          </p:nvPr>
        </p:nvPicPr>
        <p:blipFill rotWithShape="1">
          <a:blip r:embed="rId3"/>
          <a:srcRect l="5666" r="9325"/>
          <a:stretch/>
        </p:blipFill>
        <p:spPr>
          <a:xfrm>
            <a:off x="6735763" y="712788"/>
            <a:ext cx="4618037" cy="5432425"/>
          </a:xfrm>
          <a:noFill/>
        </p:spPr>
      </p:pic>
      <p:pic>
        <p:nvPicPr>
          <p:cNvPr id="3" name="Picture 2" descr="A group of people posing for a photo&#10;&#10;Description automatically generated">
            <a:extLst>
              <a:ext uri="{FF2B5EF4-FFF2-40B4-BE49-F238E27FC236}">
                <a16:creationId xmlns:a16="http://schemas.microsoft.com/office/drawing/2014/main" id="{AEAFA281-8665-4602-9FA1-B956FE1D1BA6}"/>
              </a:ext>
            </a:extLst>
          </p:cNvPr>
          <p:cNvPicPr>
            <a:picLocks noChangeAspect="1"/>
          </p:cNvPicPr>
          <p:nvPr/>
        </p:nvPicPr>
        <p:blipFill>
          <a:blip r:embed="rId4"/>
          <a:stretch>
            <a:fillRect/>
          </a:stretch>
        </p:blipFill>
        <p:spPr>
          <a:xfrm>
            <a:off x="385762" y="890719"/>
            <a:ext cx="6172201" cy="5174142"/>
          </a:xfrm>
          <a:prstGeom prst="rect">
            <a:avLst/>
          </a:prstGeom>
        </p:spPr>
      </p:pic>
    </p:spTree>
    <p:extLst>
      <p:ext uri="{BB962C8B-B14F-4D97-AF65-F5344CB8AC3E}">
        <p14:creationId xmlns:p14="http://schemas.microsoft.com/office/powerpoint/2010/main" val="3215653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08C1B7C-03BA-4C6C-B759-6DAB6A63B451}"/>
              </a:ext>
            </a:extLst>
          </p:cNvPr>
          <p:cNvSpPr>
            <a:spLocks noGrp="1"/>
          </p:cNvSpPr>
          <p:nvPr>
            <p:ph type="body" sz="half" idx="2"/>
          </p:nvPr>
        </p:nvSpPr>
        <p:spPr>
          <a:xfrm>
            <a:off x="542184" y="826896"/>
            <a:ext cx="6024372" cy="3205353"/>
          </a:xfrm>
        </p:spPr>
        <p:txBody>
          <a:bodyPr>
            <a:normAutofit fontScale="25000" lnSpcReduction="20000"/>
          </a:bodyPr>
          <a:lstStyle/>
          <a:p>
            <a:endParaRPr lang="en-GB" sz="11200" b="1" i="1" dirty="0">
              <a:ea typeface="Calibri" panose="020F0502020204030204" pitchFamily="34" charset="0"/>
              <a:cs typeface="Times New Roman" panose="02020603050405020304" pitchFamily="18" charset="0"/>
            </a:endParaRPr>
          </a:p>
          <a:p>
            <a:r>
              <a:rPr lang="en-GB" sz="11200" b="1" i="1" dirty="0">
                <a:effectLst/>
                <a:ea typeface="Calibri" panose="020F0502020204030204" pitchFamily="34" charset="0"/>
                <a:cs typeface="Times New Roman" panose="02020603050405020304" pitchFamily="18" charset="0"/>
              </a:rPr>
              <a:t>“The care that Rachael and my family received was brilliant. To think they offer such excellent care and support just from donations and fundraising is amazing. They all make such a difference in the lives of people affected by terminal illness, and I can’t thank them enough for everything they did.”</a:t>
            </a:r>
          </a:p>
          <a:p>
            <a:endParaRPr lang="en-GB" sz="11200" b="1" i="1" dirty="0">
              <a:ea typeface="Calibri" panose="020F0502020204030204" pitchFamily="34" charset="0"/>
              <a:cs typeface="Times New Roman" panose="02020603050405020304" pitchFamily="18" charset="0"/>
            </a:endParaRPr>
          </a:p>
          <a:p>
            <a:r>
              <a:rPr lang="en-GB" sz="11200" b="1" i="1" dirty="0">
                <a:effectLst/>
                <a:ea typeface="Calibri" panose="020F0502020204030204" pitchFamily="34" charset="0"/>
                <a:cs typeface="Times New Roman" panose="02020603050405020304" pitchFamily="18" charset="0"/>
              </a:rPr>
              <a:t>- Rebecca, Rachael’s twin sister </a:t>
            </a:r>
          </a:p>
          <a:p>
            <a:endParaRPr lang="en-GB" sz="9600" b="1" i="1" dirty="0">
              <a:solidFill>
                <a:srgbClr val="404040"/>
              </a:solidFill>
              <a:ea typeface="Calibri" panose="020F0502020204030204" pitchFamily="34" charset="0"/>
              <a:cs typeface="Times New Roman" panose="02020603050405020304" pitchFamily="18" charset="0"/>
            </a:endParaRPr>
          </a:p>
          <a:p>
            <a:endParaRPr lang="en-GB" sz="9600" b="1" i="1" dirty="0">
              <a:solidFill>
                <a:srgbClr val="404040"/>
              </a:solidFill>
              <a:effectLst/>
              <a:ea typeface="Calibri" panose="020F0502020204030204" pitchFamily="34" charset="0"/>
              <a:cs typeface="Times New Roman" panose="02020603050405020304" pitchFamily="18" charset="0"/>
            </a:endParaRPr>
          </a:p>
          <a:p>
            <a:endParaRPr lang="en-GB" sz="5500" b="1" i="1" dirty="0">
              <a:solidFill>
                <a:srgbClr val="404040"/>
              </a:solidFill>
              <a:latin typeface="Arial" panose="020B0604020202020204" pitchFamily="34" charset="0"/>
              <a:ea typeface="Calibri" panose="020F0502020204030204" pitchFamily="34" charset="0"/>
              <a:cs typeface="Times New Roman" panose="02020603050405020304" pitchFamily="18" charset="0"/>
            </a:endParaRPr>
          </a:p>
          <a:p>
            <a:endParaRPr lang="en-GB" sz="5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11" name="Slide Number Placeholder 10">
            <a:extLst>
              <a:ext uri="{FF2B5EF4-FFF2-40B4-BE49-F238E27FC236}">
                <a16:creationId xmlns:a16="http://schemas.microsoft.com/office/drawing/2014/main" id="{A720F25F-904B-4AA2-9CB6-69411308A12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7</a:t>
            </a:fld>
            <a:endParaRPr lang="en-US"/>
          </a:p>
        </p:txBody>
      </p:sp>
      <p:pic>
        <p:nvPicPr>
          <p:cNvPr id="6" name="Content Placeholder 5" descr="A picture containing person, indoor, posing&#10;&#10;Description automatically generated">
            <a:extLst>
              <a:ext uri="{FF2B5EF4-FFF2-40B4-BE49-F238E27FC236}">
                <a16:creationId xmlns:a16="http://schemas.microsoft.com/office/drawing/2014/main" id="{6C340930-E25B-4B56-BE54-46001345A851}"/>
              </a:ext>
            </a:extLst>
          </p:cNvPr>
          <p:cNvPicPr>
            <a:picLocks noGrp="1" noChangeAspect="1"/>
          </p:cNvPicPr>
          <p:nvPr>
            <p:ph idx="1"/>
          </p:nvPr>
        </p:nvPicPr>
        <p:blipFill>
          <a:blip r:embed="rId3"/>
          <a:stretch>
            <a:fillRect/>
          </a:stretch>
        </p:blipFill>
        <p:spPr>
          <a:xfrm>
            <a:off x="6879908" y="1502569"/>
            <a:ext cx="4769908" cy="3577431"/>
          </a:xfrm>
        </p:spPr>
      </p:pic>
    </p:spTree>
    <p:extLst>
      <p:ext uri="{BB962C8B-B14F-4D97-AF65-F5344CB8AC3E}">
        <p14:creationId xmlns:p14="http://schemas.microsoft.com/office/powerpoint/2010/main" val="3775084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08C1B7C-03BA-4C6C-B759-6DAB6A63B451}"/>
              </a:ext>
            </a:extLst>
          </p:cNvPr>
          <p:cNvSpPr>
            <a:spLocks noGrp="1"/>
          </p:cNvSpPr>
          <p:nvPr>
            <p:ph sz="half" idx="1"/>
          </p:nvPr>
        </p:nvSpPr>
        <p:spPr>
          <a:xfrm>
            <a:off x="780288" y="1348740"/>
            <a:ext cx="5315712" cy="4389120"/>
          </a:xfrm>
        </p:spPr>
        <p:txBody>
          <a:bodyPr>
            <a:normAutofit/>
          </a:bodyPr>
          <a:lstStyle/>
          <a:p>
            <a:pPr marL="0" indent="0">
              <a:lnSpc>
                <a:spcPct val="90000"/>
              </a:lnSpc>
              <a:buNone/>
            </a:pPr>
            <a:r>
              <a:rPr lang="en-GB" b="1" i="1" dirty="0">
                <a:effectLst/>
              </a:rPr>
              <a:t>“There will never be enough words to say how grateful we are. This charity is a lifeline to so many families and I cannot say enough how important our local hospice is and how vital it is to support them”. </a:t>
            </a:r>
          </a:p>
          <a:p>
            <a:pPr marL="0" indent="0">
              <a:lnSpc>
                <a:spcPct val="90000"/>
              </a:lnSpc>
              <a:buNone/>
            </a:pPr>
            <a:r>
              <a:rPr lang="en-GB" b="1" i="1" dirty="0">
                <a:effectLst/>
              </a:rPr>
              <a:t>- </a:t>
            </a:r>
            <a:r>
              <a:rPr lang="en-GB" b="1" i="1" dirty="0"/>
              <a:t>Huw’s widow, </a:t>
            </a:r>
            <a:r>
              <a:rPr lang="en-GB" b="1" i="1" dirty="0" err="1"/>
              <a:t>Elen</a:t>
            </a:r>
            <a:r>
              <a:rPr lang="en-GB" b="1" i="1" dirty="0"/>
              <a:t> </a:t>
            </a:r>
          </a:p>
          <a:p>
            <a:pPr>
              <a:lnSpc>
                <a:spcPct val="90000"/>
              </a:lnSpc>
            </a:pPr>
            <a:endParaRPr lang="en-GB" sz="1500" dirty="0">
              <a:effectLst/>
            </a:endParaRPr>
          </a:p>
          <a:p>
            <a:pPr marL="0" indent="0">
              <a:lnSpc>
                <a:spcPct val="90000"/>
              </a:lnSpc>
              <a:buNone/>
            </a:pPr>
            <a:endParaRPr lang="en-US" sz="1500" dirty="0"/>
          </a:p>
        </p:txBody>
      </p:sp>
      <p:pic>
        <p:nvPicPr>
          <p:cNvPr id="6" name="Content Placeholder 5" descr="A person and person kissing&#10;&#10;Description automatically generated with medium confidence">
            <a:extLst>
              <a:ext uri="{FF2B5EF4-FFF2-40B4-BE49-F238E27FC236}">
                <a16:creationId xmlns:a16="http://schemas.microsoft.com/office/drawing/2014/main" id="{6C340930-E25B-4B56-BE54-46001345A851}"/>
              </a:ext>
            </a:extLst>
          </p:cNvPr>
          <p:cNvPicPr>
            <a:picLocks noGrp="1" noChangeAspect="1"/>
          </p:cNvPicPr>
          <p:nvPr>
            <p:ph sz="half" idx="2"/>
          </p:nvPr>
        </p:nvPicPr>
        <p:blipFill rotWithShape="1">
          <a:blip r:embed="rId3"/>
          <a:srcRect l="29619" r="15789" b="2"/>
          <a:stretch/>
        </p:blipFill>
        <p:spPr>
          <a:xfrm>
            <a:off x="6144736" y="1348739"/>
            <a:ext cx="5209064" cy="4389119"/>
          </a:xfrm>
          <a:noFill/>
        </p:spPr>
      </p:pic>
      <p:sp>
        <p:nvSpPr>
          <p:cNvPr id="11" name="Slide Number Placeholder 10">
            <a:extLst>
              <a:ext uri="{FF2B5EF4-FFF2-40B4-BE49-F238E27FC236}">
                <a16:creationId xmlns:a16="http://schemas.microsoft.com/office/drawing/2014/main" id="{A720F25F-904B-4AA2-9CB6-69411308A12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9713C8C-8E70-45D5-AE59-23E60168254E}" type="slidenum">
              <a:rPr lang="en-US" smtClean="0"/>
              <a:pPr>
                <a:spcAft>
                  <a:spcPts val="600"/>
                </a:spcAft>
              </a:pPr>
              <a:t>8</a:t>
            </a:fld>
            <a:endParaRPr lang="en-US"/>
          </a:p>
        </p:txBody>
      </p:sp>
    </p:spTree>
    <p:extLst>
      <p:ext uri="{BB962C8B-B14F-4D97-AF65-F5344CB8AC3E}">
        <p14:creationId xmlns:p14="http://schemas.microsoft.com/office/powerpoint/2010/main" val="1356513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6F55B93-9257-43EC-B581-F68F064CDE0E}"/>
              </a:ext>
            </a:extLst>
          </p:cNvPr>
          <p:cNvPicPr>
            <a:picLocks noChangeAspect="1"/>
          </p:cNvPicPr>
          <p:nvPr/>
        </p:nvPicPr>
        <p:blipFill rotWithShape="1">
          <a:blip r:embed="rId3"/>
          <a:srcRect l="30233" t="45556" r="33048" b="35000"/>
          <a:stretch/>
        </p:blipFill>
        <p:spPr>
          <a:xfrm>
            <a:off x="1207406" y="104775"/>
            <a:ext cx="9777188" cy="2825750"/>
          </a:xfrm>
          <a:prstGeom prst="rect">
            <a:avLst/>
          </a:prstGeom>
        </p:spPr>
      </p:pic>
      <p:pic>
        <p:nvPicPr>
          <p:cNvPr id="4" name="Picture 3" descr="A dog in a tree&#10;&#10;Description automatically generated with medium confidence">
            <a:extLst>
              <a:ext uri="{FF2B5EF4-FFF2-40B4-BE49-F238E27FC236}">
                <a16:creationId xmlns:a16="http://schemas.microsoft.com/office/drawing/2014/main" id="{03A78F39-2014-4954-9B60-749AC3D74954}"/>
              </a:ext>
            </a:extLst>
          </p:cNvPr>
          <p:cNvPicPr>
            <a:picLocks noChangeAspect="1"/>
          </p:cNvPicPr>
          <p:nvPr/>
        </p:nvPicPr>
        <p:blipFill>
          <a:blip r:embed="rId4"/>
          <a:stretch>
            <a:fillRect/>
          </a:stretch>
        </p:blipFill>
        <p:spPr>
          <a:xfrm>
            <a:off x="3714750" y="3073400"/>
            <a:ext cx="4762500" cy="3428999"/>
          </a:xfrm>
          <a:prstGeom prst="rect">
            <a:avLst/>
          </a:prstGeom>
        </p:spPr>
      </p:pic>
    </p:spTree>
    <p:extLst>
      <p:ext uri="{BB962C8B-B14F-4D97-AF65-F5344CB8AC3E}">
        <p14:creationId xmlns:p14="http://schemas.microsoft.com/office/powerpoint/2010/main" val="3079534048"/>
      </p:ext>
    </p:extLst>
  </p:cSld>
  <p:clrMapOvr>
    <a:masterClrMapping/>
  </p:clrMapOvr>
</p:sld>
</file>

<file path=ppt/theme/theme1.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DCE9DA-F7FD-45FA-83B7-D9813A44258A}">
  <ds:schemaRefs>
    <ds:schemaRef ds:uri="http://schemas.microsoft.com/sharepoint/v3/contenttype/forms"/>
  </ds:schemaRefs>
</ds:datastoreItem>
</file>

<file path=customXml/itemProps2.xml><?xml version="1.0" encoding="utf-8"?>
<ds:datastoreItem xmlns:ds="http://schemas.openxmlformats.org/officeDocument/2006/customXml" ds:itemID="{9DFCC198-DBFA-46B2-A241-8E3888E63670}">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897C4F4F-E645-4C6F-B0C3-39923BA082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{429F3C07-0E54-4987-A3F2-9EBEE84B8DC1}tf89080264_win32</Template>
  <TotalTime>5273</TotalTime>
  <Words>1317</Words>
  <Application>Microsoft Office PowerPoint</Application>
  <PresentationFormat>Widescreen</PresentationFormat>
  <Paragraphs>69</Paragraphs>
  <Slides>10</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Century Gothic</vt:lpstr>
      <vt:lpstr>Diabetes UK Cheddar</vt:lpstr>
      <vt:lpstr>Elephant</vt:lpstr>
      <vt:lpstr>Symbol</vt:lpstr>
      <vt:lpstr>Brush</vt:lpstr>
      <vt:lpstr>#IWITOT10</vt:lpstr>
      <vt:lpstr>Have you herd about the Llandudno goats?</vt:lpstr>
      <vt:lpstr>PowerPoint Presentation</vt:lpstr>
      <vt:lpstr>things got baaa-d</vt:lpstr>
      <vt:lpstr>7th April A simple post led to a flood of t-shirt orders    17th April  Over 750 orders with over 1,000 t-shirts sold. By 25th April 2020, £20,000 had been raised   May 2020  BBC Breakfast stint number 1= 3,000 t-shirts sold, £50,000 in a month! From this 5 mins slot £24,000 raised</vt:lpstr>
      <vt:lpstr>PowerPoint Presentation</vt:lpstr>
      <vt:lpstr>PowerPoint Presentation</vt:lpstr>
      <vt:lpstr>PowerPoint Presentation</vt:lpstr>
      <vt:lpstr>PowerPoint Presentation</vt:lpstr>
      <vt:lpstr>Why I wish I’d thought of that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#IWITOT10</dc:title>
  <dc:creator>Emma Mochan</dc:creator>
  <cp:lastModifiedBy>Joanna Culling</cp:lastModifiedBy>
  <cp:revision>3</cp:revision>
  <dcterms:created xsi:type="dcterms:W3CDTF">2022-10-18T08:15:14Z</dcterms:created>
  <dcterms:modified xsi:type="dcterms:W3CDTF">2022-11-04T14:24:50Z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