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0" r:id="rId8"/>
    <p:sldId id="269" r:id="rId9"/>
    <p:sldId id="261" r:id="rId10"/>
    <p:sldId id="262" r:id="rId11"/>
    <p:sldId id="263" r:id="rId12"/>
    <p:sldId id="264" r:id="rId13"/>
    <p:sldId id="265" r:id="rId14"/>
    <p:sldId id="270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09FE-CBD1-512B-9422-EE048E470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BDFCC-85C1-2B67-51C5-ABC0581EF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5EFF0-6E55-F216-C50C-041172272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932B1-A268-BDEF-0CB4-0F8DF712B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9B4D7-D883-93D5-A98E-FC3669A4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197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DB5E4-7186-F140-B3C7-02CC68F8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70FCF-0097-76CB-7383-00909CF26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6CC1-0626-03A6-0191-D655B177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A9C22-DACB-84E6-7938-202D027E9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5F4C4-7EF7-A85D-67E9-419F488F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558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CD1829-2171-B989-3A82-EC2777D5E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27884-4BA7-238B-4D72-1D58DB81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B79A5-EA9F-9EF7-1E9A-5A71B7BFF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1CE89-4A53-FC90-2F49-61D56285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59671-D181-F3B9-94FF-6BAB5AE7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151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788C-9996-3F5D-A9C9-0A8A056D8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687CD-DBD6-6EC6-720C-801E18CDD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C8FA2-F347-B63C-9A74-F28BD1519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E8040-6EF1-6D71-7782-5D49E84AD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B11DA-85E2-6E73-CD0F-750119B2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08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0ACEC-22A9-1A54-D0B9-CD412AFD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1D874-4851-D3F7-CE7E-D51910AE4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5F51C-23A9-1F70-DD57-5D678148F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387F7-505B-40BA-45B4-6E454C306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DCEB8-C9ED-E53C-D0F9-943F8D265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51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95143-6C89-4FB8-0D65-6F244A425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2011E-0E32-B697-B89C-79BDF7CC8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ABA0D-C7BE-A1C4-E0BF-07FF5F421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9F4F1-B643-FE5F-4EEC-A0CF140A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771BD-CDF8-4CC4-450D-C9BBCE41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48600-B10A-935E-A3A8-67820CE0E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03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5C9B-9E14-C02D-7B4A-43E7644E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915E7-99F6-63C7-866B-63C8B6477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1EF10-3D4C-A910-4703-30B52BD02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13318C-8D96-8933-EB19-8790CF4C2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D6C886-F89D-F71B-EA46-A8A7C811B0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6886D1-2296-05E6-0520-F3B2D7A07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4CD370-0BC3-91E4-34C5-63A87B2EF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6BEB39-0445-5108-BD4A-F7C6096C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63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1A85-6D45-631D-562B-EE6BF30D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08B09F-574C-D3E6-F111-288296CD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79F94-9359-7C3F-431B-4C1EF8C8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75975-3042-C120-1912-47F3F599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58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86A4BE-DE64-A8E2-8581-2358FEC6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44151-3C60-5ECE-7290-945C73E06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653AD-8412-6AD9-9E66-79A632C0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0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043D4-7B25-32B5-D388-2018CCCC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BDD9D-6510-739B-88CC-B2BD83778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A94D0-3810-7AA3-31D6-0DE4C372F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32A57-7411-A869-1497-AF3E74E87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D3D56-3E3C-2AD8-8B2E-2920DD0D6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C0C09-B6AD-6A0A-84F1-ECE679FCC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115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33EE-5E2E-55ED-F8AC-ACDD2D0B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B1F37-51EF-5FDC-A497-0060C65B7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934DD-0CF4-6896-851A-7F88848B8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A5D5F-75C5-1AF4-C81B-5BFC432A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D97B7-4946-7D15-6028-A4B6B604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F312A-0AD2-BA4E-4B76-E1DCAFD2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775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BD52C9-AAFE-0EC8-DF37-DD5250F2C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75235-EE7D-45FA-3DDE-AEDC19845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C0323-B52D-B55D-CD74-176999025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FBCDD-3342-45AC-99B5-BDD2F79E2CE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51A1A-905F-82B3-9DB1-FB933696A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FE6CC-CBD2-0E94-6C5E-623DCF71C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B1D6A-E62D-4A3C-A569-B943B7138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28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sv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165AA-C3DD-F6E5-7999-6E958B72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766" y="397149"/>
            <a:ext cx="7851228" cy="1358078"/>
          </a:xfrm>
        </p:spPr>
        <p:txBody>
          <a:bodyPr>
            <a:normAutofit fontScale="90000"/>
          </a:bodyPr>
          <a:lstStyle/>
          <a:p>
            <a:r>
              <a:rPr lang="en-US" dirty="0"/>
              <a:t>Rob Williams, War Child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253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6E2D5-0C8E-D75E-6CCF-367C90125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Why a postcode lottery?</a:t>
            </a:r>
            <a:endParaRPr lang="en-GB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0C93-D5C9-F098-DE87-3A8C1C4EE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It’s a different kind of monthly affiliation</a:t>
            </a:r>
          </a:p>
          <a:p>
            <a:r>
              <a:rPr lang="en-US" sz="4000" dirty="0"/>
              <a:t>Lots of charities.  Something for everyone</a:t>
            </a:r>
          </a:p>
          <a:p>
            <a:r>
              <a:rPr lang="en-US" sz="4000" dirty="0" err="1"/>
              <a:t>Neighbours</a:t>
            </a:r>
            <a:r>
              <a:rPr lang="en-US" sz="4000" dirty="0"/>
              <a:t> win together</a:t>
            </a:r>
          </a:p>
          <a:p>
            <a:r>
              <a:rPr lang="en-US" sz="4000" dirty="0"/>
              <a:t>Great stories in local </a:t>
            </a:r>
            <a:r>
              <a:rPr lang="en-US" sz="4000" dirty="0" err="1"/>
              <a:t>newpapers</a:t>
            </a:r>
            <a:endParaRPr lang="en-US" sz="4000" dirty="0"/>
          </a:p>
          <a:p>
            <a:r>
              <a:rPr lang="en-US" sz="4000" dirty="0"/>
              <a:t>Peer marketing</a:t>
            </a:r>
          </a:p>
          <a:p>
            <a:r>
              <a:rPr lang="en-US" sz="4000" dirty="0"/>
              <a:t>Its about community</a:t>
            </a:r>
          </a:p>
          <a:p>
            <a:r>
              <a:rPr lang="en-US" sz="4000" dirty="0"/>
              <a:t>Low cost of acquisition</a:t>
            </a:r>
          </a:p>
        </p:txBody>
      </p:sp>
    </p:spTree>
    <p:extLst>
      <p:ext uri="{BB962C8B-B14F-4D97-AF65-F5344CB8AC3E}">
        <p14:creationId xmlns:p14="http://schemas.microsoft.com/office/powerpoint/2010/main" val="2160758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0E0E0-E1F9-7B32-E906-4F07B5735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The model is expanding</a:t>
            </a:r>
            <a:endParaRPr lang="en-GB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DEEA1-6DD8-7621-4161-5EFE2FD9E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17" y="2506662"/>
            <a:ext cx="10515600" cy="4351338"/>
          </a:xfrm>
        </p:spPr>
        <p:txBody>
          <a:bodyPr>
            <a:normAutofit/>
          </a:bodyPr>
          <a:lstStyle/>
          <a:p>
            <a:r>
              <a:rPr lang="en-US" sz="4800" dirty="0"/>
              <a:t>1989	Holland</a:t>
            </a:r>
          </a:p>
          <a:p>
            <a:r>
              <a:rPr lang="en-US" sz="4800" dirty="0"/>
              <a:t>2005	UK and Sweden</a:t>
            </a:r>
          </a:p>
          <a:p>
            <a:r>
              <a:rPr lang="en-US" sz="4800" dirty="0"/>
              <a:t>2016	Germany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441528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55EF2-5B60-BD6E-1D92-D7B50DC65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6022429" cy="6858001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£11 billion donated to charities since 1989</a:t>
            </a:r>
            <a:endParaRPr lang="en-GB" sz="7200" dirty="0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09F23C-A697-CA52-A384-799879266853}"/>
              </a:ext>
            </a:extLst>
          </p:cNvPr>
          <p:cNvSpPr txBox="1">
            <a:spLocks/>
          </p:cNvSpPr>
          <p:nvPr/>
        </p:nvSpPr>
        <p:spPr>
          <a:xfrm>
            <a:off x="6022429" y="0"/>
            <a:ext cx="6169572" cy="701040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</a:rPr>
              <a:t>13 Million Subscribers</a:t>
            </a:r>
            <a:endParaRPr lang="en-GB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4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59B81-8D33-E05F-AD17-F5183207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Brilliant Execution</a:t>
            </a:r>
            <a:endParaRPr lang="en-GB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4E008-6A3F-A919-0E82-EDFF28AFC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/>
              <a:t>Scale!</a:t>
            </a:r>
          </a:p>
          <a:p>
            <a:r>
              <a:rPr lang="en-US" sz="1700"/>
              <a:t>Commercial marketing</a:t>
            </a:r>
          </a:p>
          <a:p>
            <a:r>
              <a:rPr lang="en-US" sz="1700"/>
              <a:t>TV shows/DRTV</a:t>
            </a:r>
          </a:p>
          <a:p>
            <a:r>
              <a:rPr lang="en-US" sz="1700"/>
              <a:t>High level endorsements – Nelson Mandela, Bill Clinton, George Clooney</a:t>
            </a:r>
          </a:p>
          <a:p>
            <a:r>
              <a:rPr lang="en-US" sz="1700"/>
              <a:t>A low cost granting model – unrestricted giving</a:t>
            </a:r>
          </a:p>
          <a:p>
            <a:r>
              <a:rPr lang="en-US" sz="1700"/>
              <a:t>Very focused on small number of metrics</a:t>
            </a:r>
          </a:p>
          <a:p>
            <a:pPr marL="0" indent="0">
              <a:buNone/>
            </a:pPr>
            <a:r>
              <a:rPr lang="en-US" sz="1700"/>
              <a:t>	number of players</a:t>
            </a:r>
          </a:p>
          <a:p>
            <a:pPr marL="0" indent="0">
              <a:buNone/>
            </a:pPr>
            <a:r>
              <a:rPr lang="en-US" sz="1700"/>
              <a:t>	percentage donated to charities</a:t>
            </a:r>
          </a:p>
          <a:p>
            <a:pPr marL="0" indent="0">
              <a:buNone/>
            </a:pPr>
            <a:endParaRPr lang="en-US" sz="1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64D9A-2449-D63D-E7A0-BAB60333F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9" r="21600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1711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55EF2-5B60-BD6E-1D92-D7B50DC65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6022429" cy="6858001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endParaRPr lang="en-GB" sz="7200" dirty="0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09F23C-A697-CA52-A384-799879266853}"/>
              </a:ext>
            </a:extLst>
          </p:cNvPr>
          <p:cNvSpPr txBox="1">
            <a:spLocks/>
          </p:cNvSpPr>
          <p:nvPr/>
        </p:nvSpPr>
        <p:spPr>
          <a:xfrm>
            <a:off x="6022429" y="0"/>
            <a:ext cx="6169572" cy="701040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7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336C53-0EA6-9832-7E6F-C0DC245BE19C}"/>
              </a:ext>
            </a:extLst>
          </p:cNvPr>
          <p:cNvSpPr txBox="1"/>
          <p:nvPr/>
        </p:nvSpPr>
        <p:spPr>
          <a:xfrm>
            <a:off x="793531" y="1755228"/>
            <a:ext cx="10604938" cy="317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Measured by annual donations, the Peoples Postcode Lotteries are the third largest private foundation in the world – beaten only by The Welcome Foundation and the Bill and Melinda Gates Foundation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20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0288A0-78BC-0DF4-4C49-72E749866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976"/>
          <a:stretch/>
        </p:blipFill>
        <p:spPr>
          <a:xfrm>
            <a:off x="1058238" y="951714"/>
            <a:ext cx="4593084" cy="4858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0CD8C-3E9B-AD6C-DB61-0F70BC674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679" y="990600"/>
            <a:ext cx="4514850" cy="4819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CD6E95-D4A9-0402-44E6-EC54891602EA}"/>
              </a:ext>
            </a:extLst>
          </p:cNvPr>
          <p:cNvSpPr txBox="1"/>
          <p:nvPr/>
        </p:nvSpPr>
        <p:spPr>
          <a:xfrm>
            <a:off x="986376" y="6183142"/>
            <a:ext cx="4398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dirty="0" err="1">
                <a:solidFill>
                  <a:srgbClr val="333333"/>
                </a:solidFill>
                <a:effectLst/>
                <a:latin typeface="Myriad W01"/>
              </a:rPr>
              <a:t>Boudewijn</a:t>
            </a:r>
            <a:r>
              <a:rPr lang="en-GB" sz="3200" b="0" i="0" dirty="0">
                <a:solidFill>
                  <a:srgbClr val="333333"/>
                </a:solidFill>
                <a:effectLst/>
                <a:latin typeface="Myriad W01"/>
              </a:rPr>
              <a:t> </a:t>
            </a:r>
            <a:r>
              <a:rPr lang="en-GB" sz="3200" b="0" i="0" dirty="0" err="1">
                <a:solidFill>
                  <a:srgbClr val="333333"/>
                </a:solidFill>
                <a:effectLst/>
                <a:latin typeface="Myriad W01"/>
              </a:rPr>
              <a:t>Poelmann</a:t>
            </a: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7E857-B28B-85BA-9C3A-E10D8F2CE5BE}"/>
              </a:ext>
            </a:extLst>
          </p:cNvPr>
          <p:cNvSpPr txBox="1"/>
          <p:nvPr/>
        </p:nvSpPr>
        <p:spPr>
          <a:xfrm>
            <a:off x="6540679" y="610798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dirty="0">
                <a:solidFill>
                  <a:srgbClr val="333333"/>
                </a:solidFill>
                <a:effectLst/>
                <a:latin typeface="Myriad W01"/>
              </a:rPr>
              <a:t>Annemiek Hoogenboom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73874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0288A0-78BC-0DF4-4C49-72E749866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976"/>
          <a:stretch/>
        </p:blipFill>
        <p:spPr>
          <a:xfrm>
            <a:off x="1058238" y="951714"/>
            <a:ext cx="4593084" cy="4858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0CD8C-3E9B-AD6C-DB61-0F70BC674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679" y="990600"/>
            <a:ext cx="4514850" cy="4819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CD6E95-D4A9-0402-44E6-EC54891602EA}"/>
              </a:ext>
            </a:extLst>
          </p:cNvPr>
          <p:cNvSpPr txBox="1"/>
          <p:nvPr/>
        </p:nvSpPr>
        <p:spPr>
          <a:xfrm>
            <a:off x="986376" y="6183142"/>
            <a:ext cx="4398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dirty="0" err="1">
                <a:solidFill>
                  <a:srgbClr val="333333"/>
                </a:solidFill>
                <a:effectLst/>
                <a:latin typeface="Myriad W01"/>
              </a:rPr>
              <a:t>Boudewijn</a:t>
            </a:r>
            <a:r>
              <a:rPr lang="en-GB" sz="3200" b="0" i="0" dirty="0">
                <a:solidFill>
                  <a:srgbClr val="333333"/>
                </a:solidFill>
                <a:effectLst/>
                <a:latin typeface="Myriad W01"/>
              </a:rPr>
              <a:t> </a:t>
            </a:r>
            <a:r>
              <a:rPr lang="en-GB" sz="3200" b="0" i="0" dirty="0" err="1">
                <a:solidFill>
                  <a:srgbClr val="333333"/>
                </a:solidFill>
                <a:effectLst/>
                <a:latin typeface="Myriad W01"/>
              </a:rPr>
              <a:t>Poelmann</a:t>
            </a: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7E857-B28B-85BA-9C3A-E10D8F2CE5BE}"/>
              </a:ext>
            </a:extLst>
          </p:cNvPr>
          <p:cNvSpPr txBox="1"/>
          <p:nvPr/>
        </p:nvSpPr>
        <p:spPr>
          <a:xfrm>
            <a:off x="6540679" y="610798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dirty="0">
                <a:solidFill>
                  <a:srgbClr val="333333"/>
                </a:solidFill>
                <a:effectLst/>
                <a:latin typeface="Myriad W01"/>
              </a:rPr>
              <a:t>Annemiek Hoogenboom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9960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10FDE5-4567-1A7C-E2ED-D0DFCFAFF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238" y="547688"/>
            <a:ext cx="9191625" cy="2286000"/>
          </a:xfrm>
          <a:prstGeom prst="rect">
            <a:avLst/>
          </a:prstGeom>
        </p:spPr>
      </p:pic>
      <p:pic>
        <p:nvPicPr>
          <p:cNvPr id="7" name="Graphic 6" descr="Woman in black skirt">
            <a:extLst>
              <a:ext uri="{FF2B5EF4-FFF2-40B4-BE49-F238E27FC236}">
                <a16:creationId xmlns:a16="http://schemas.microsoft.com/office/drawing/2014/main" id="{EFB7A2C8-6781-0A8F-5C79-693071DDB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7621" y="3429000"/>
            <a:ext cx="1087737" cy="244217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D2D6D5-24A1-4F96-6881-64CA6FE65E88}"/>
              </a:ext>
            </a:extLst>
          </p:cNvPr>
          <p:cNvCxnSpPr/>
          <p:nvPr/>
        </p:nvCxnSpPr>
        <p:spPr>
          <a:xfrm>
            <a:off x="4782207" y="4540469"/>
            <a:ext cx="273269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14379B72-C8FA-47D3-11C3-47CD5CC48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151"/>
          <a:stretch/>
        </p:blipFill>
        <p:spPr>
          <a:xfrm>
            <a:off x="7911746" y="3397469"/>
            <a:ext cx="255981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30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1116E-75AF-0CE6-A004-81000CDF6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Breakthrough thinking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243BF1-C111-DD2E-CF8D-41E327075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648" y="11678"/>
            <a:ext cx="4929352" cy="68463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A432BA-B303-06D1-0246-DFF26CD74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91000" cy="2539546"/>
          </a:xfrm>
        </p:spPr>
        <p:txBody>
          <a:bodyPr>
            <a:normAutofit/>
          </a:bodyPr>
          <a:lstStyle/>
          <a:p>
            <a:r>
              <a:rPr lang="en-US" dirty="0"/>
              <a:t>The world high jump record is 2.5 </a:t>
            </a:r>
            <a:r>
              <a:rPr lang="en-US" dirty="0" err="1"/>
              <a:t>metres</a:t>
            </a:r>
            <a:endParaRPr lang="en-US" dirty="0"/>
          </a:p>
          <a:p>
            <a:r>
              <a:rPr lang="en-US" dirty="0"/>
              <a:t>What if you want to jump higher?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144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892DE-5E90-9369-009A-12800DA6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vaulting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05070-F904-59EE-7ED6-CF56BACDA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91000" cy="4351338"/>
          </a:xfrm>
        </p:spPr>
        <p:txBody>
          <a:bodyPr/>
          <a:lstStyle/>
          <a:p>
            <a:r>
              <a:rPr lang="en-US" dirty="0"/>
              <a:t>If you want to jump higher than 2.5 meters</a:t>
            </a:r>
          </a:p>
          <a:p>
            <a:r>
              <a:rPr lang="en-US" dirty="0"/>
              <a:t>You need some original thinking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040BD-0942-75E5-2021-2DCB1F24A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058" y="1969703"/>
            <a:ext cx="6032973" cy="36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06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Woman in black skirt">
            <a:extLst>
              <a:ext uri="{FF2B5EF4-FFF2-40B4-BE49-F238E27FC236}">
                <a16:creationId xmlns:a16="http://schemas.microsoft.com/office/drawing/2014/main" id="{EFB7A2C8-6781-0A8F-5C79-693071DDB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491" y="3028307"/>
            <a:ext cx="1087737" cy="244217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D2D6D5-24A1-4F96-6881-64CA6FE65E88}"/>
              </a:ext>
            </a:extLst>
          </p:cNvPr>
          <p:cNvCxnSpPr/>
          <p:nvPr/>
        </p:nvCxnSpPr>
        <p:spPr>
          <a:xfrm>
            <a:off x="2542441" y="3533602"/>
            <a:ext cx="273269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Building outline">
            <a:extLst>
              <a:ext uri="{FF2B5EF4-FFF2-40B4-BE49-F238E27FC236}">
                <a16:creationId xmlns:a16="http://schemas.microsoft.com/office/drawing/2014/main" id="{3546B4CD-648B-8B1E-EE1A-F93BDB305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5131" y="3028307"/>
            <a:ext cx="2086303" cy="208630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403828-F047-E29A-C3F9-C7A4EF536E0A}"/>
              </a:ext>
            </a:extLst>
          </p:cNvPr>
          <p:cNvCxnSpPr>
            <a:cxnSpLocks/>
          </p:cNvCxnSpPr>
          <p:nvPr/>
        </p:nvCxnSpPr>
        <p:spPr>
          <a:xfrm flipH="1">
            <a:off x="2725923" y="4875293"/>
            <a:ext cx="211678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8AC3E5-0F5A-E619-77EF-298A2F920763}"/>
              </a:ext>
            </a:extLst>
          </p:cNvPr>
          <p:cNvSpPr txBox="1"/>
          <p:nvPr/>
        </p:nvSpPr>
        <p:spPr>
          <a:xfrm>
            <a:off x="1483360" y="701040"/>
            <a:ext cx="795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Lotteries – a shared reward</a:t>
            </a:r>
            <a:endParaRPr lang="en-GB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365906-9BAC-8CA7-3EAC-4F12219F9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1967" y="3028307"/>
            <a:ext cx="2560542" cy="228619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EE35CF-C830-9BB1-0963-0FB4D4381B5A}"/>
              </a:ext>
            </a:extLst>
          </p:cNvPr>
          <p:cNvCxnSpPr>
            <a:cxnSpLocks/>
          </p:cNvCxnSpPr>
          <p:nvPr/>
        </p:nvCxnSpPr>
        <p:spPr>
          <a:xfrm>
            <a:off x="7025103" y="4168277"/>
            <a:ext cx="14567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326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Woman in black skirt">
            <a:extLst>
              <a:ext uri="{FF2B5EF4-FFF2-40B4-BE49-F238E27FC236}">
                <a16:creationId xmlns:a16="http://schemas.microsoft.com/office/drawing/2014/main" id="{EFB7A2C8-6781-0A8F-5C79-693071DDB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491" y="3028307"/>
            <a:ext cx="1087737" cy="244217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D2D6D5-24A1-4F96-6881-64CA6FE65E88}"/>
              </a:ext>
            </a:extLst>
          </p:cNvPr>
          <p:cNvCxnSpPr/>
          <p:nvPr/>
        </p:nvCxnSpPr>
        <p:spPr>
          <a:xfrm>
            <a:off x="2542441" y="3533602"/>
            <a:ext cx="273269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Building outline">
            <a:extLst>
              <a:ext uri="{FF2B5EF4-FFF2-40B4-BE49-F238E27FC236}">
                <a16:creationId xmlns:a16="http://schemas.microsoft.com/office/drawing/2014/main" id="{3546B4CD-648B-8B1E-EE1A-F93BDB305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5131" y="3028307"/>
            <a:ext cx="2086303" cy="208630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403828-F047-E29A-C3F9-C7A4EF536E0A}"/>
              </a:ext>
            </a:extLst>
          </p:cNvPr>
          <p:cNvCxnSpPr>
            <a:cxnSpLocks/>
          </p:cNvCxnSpPr>
          <p:nvPr/>
        </p:nvCxnSpPr>
        <p:spPr>
          <a:xfrm flipH="1">
            <a:off x="2725923" y="4875293"/>
            <a:ext cx="211678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8AC3E5-0F5A-E619-77EF-298A2F920763}"/>
              </a:ext>
            </a:extLst>
          </p:cNvPr>
          <p:cNvSpPr txBox="1"/>
          <p:nvPr/>
        </p:nvSpPr>
        <p:spPr>
          <a:xfrm>
            <a:off x="1483360" y="701040"/>
            <a:ext cx="795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Lotteries – a shared reward</a:t>
            </a:r>
            <a:endParaRPr lang="en-GB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365906-9BAC-8CA7-3EAC-4F12219F9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1967" y="3028307"/>
            <a:ext cx="1917370" cy="171193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EE35CF-C830-9BB1-0963-0FB4D4381B5A}"/>
              </a:ext>
            </a:extLst>
          </p:cNvPr>
          <p:cNvCxnSpPr>
            <a:cxnSpLocks/>
          </p:cNvCxnSpPr>
          <p:nvPr/>
        </p:nvCxnSpPr>
        <p:spPr>
          <a:xfrm>
            <a:off x="7025103" y="4168277"/>
            <a:ext cx="14567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ACD1721-9A8F-F186-0E76-67C138C9F9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7884" y="1024206"/>
            <a:ext cx="1463136" cy="1463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9F077A-EE19-82B9-9FEC-D3E3842700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5528" y="5074665"/>
            <a:ext cx="1352878" cy="154909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09F38C-C727-45E9-65EC-3D84266C2875}"/>
              </a:ext>
            </a:extLst>
          </p:cNvPr>
          <p:cNvCxnSpPr>
            <a:cxnSpLocks/>
          </p:cNvCxnSpPr>
          <p:nvPr/>
        </p:nvCxnSpPr>
        <p:spPr>
          <a:xfrm flipV="1">
            <a:off x="7025102" y="2816772"/>
            <a:ext cx="1033173" cy="9573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AE3016-DED0-B5CA-0BDC-389C9193B0BC}"/>
              </a:ext>
            </a:extLst>
          </p:cNvPr>
          <p:cNvCxnSpPr>
            <a:cxnSpLocks/>
          </p:cNvCxnSpPr>
          <p:nvPr/>
        </p:nvCxnSpPr>
        <p:spPr>
          <a:xfrm>
            <a:off x="7025103" y="4525629"/>
            <a:ext cx="857656" cy="9448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480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13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672A1-D031-50E1-2395-D232F38B5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810" r="2724" b="24842"/>
          <a:stretch/>
        </p:blipFill>
        <p:spPr>
          <a:xfrm>
            <a:off x="352338" y="1988304"/>
            <a:ext cx="11333526" cy="3234098"/>
          </a:xfrm>
        </p:spPr>
      </p:pic>
    </p:spTree>
    <p:extLst>
      <p:ext uri="{BB962C8B-B14F-4D97-AF65-F5344CB8AC3E}">
        <p14:creationId xmlns:p14="http://schemas.microsoft.com/office/powerpoint/2010/main" val="924980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198</Words>
  <Application>Microsoft Office PowerPoint</Application>
  <PresentationFormat>Widescreen</PresentationFormat>
  <Paragraphs>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Myriad W01</vt:lpstr>
      <vt:lpstr>Office Theme</vt:lpstr>
      <vt:lpstr>Rob Williams, War Child UK</vt:lpstr>
      <vt:lpstr>PowerPoint Presentation</vt:lpstr>
      <vt:lpstr>PowerPoint Presentation</vt:lpstr>
      <vt:lpstr>Breakthrough thinking</vt:lpstr>
      <vt:lpstr>Pole vaulting</vt:lpstr>
      <vt:lpstr>PowerPoint Presentation</vt:lpstr>
      <vt:lpstr>PowerPoint Presentation</vt:lpstr>
      <vt:lpstr>PowerPoint Presentation</vt:lpstr>
      <vt:lpstr>PowerPoint Presentation</vt:lpstr>
      <vt:lpstr>Why a postcode lottery?</vt:lpstr>
      <vt:lpstr>The model is expanding</vt:lpstr>
      <vt:lpstr>£11 billion donated to charities since 1989</vt:lpstr>
      <vt:lpstr>Brilliant Execution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Williams</dc:creator>
  <cp:lastModifiedBy>Joanna Culling</cp:lastModifiedBy>
  <cp:revision>3</cp:revision>
  <dcterms:created xsi:type="dcterms:W3CDTF">2022-10-20T23:36:03Z</dcterms:created>
  <dcterms:modified xsi:type="dcterms:W3CDTF">2022-11-07T18:04:47Z</dcterms:modified>
</cp:coreProperties>
</file>