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slideLayouts/slideLayout14.xml" ContentType="application/vnd.openxmlformats-officedocument.presentationml.slideLayout+xml"/>
  <Override PartName="/ppt/theme/theme11.xml" ContentType="application/vnd.openxmlformats-officedocument.theme+xml"/>
  <Override PartName="/ppt/slideLayouts/slideLayout15.xml" ContentType="application/vnd.openxmlformats-officedocument.presentationml.slideLayout+xml"/>
  <Override PartName="/ppt/theme/theme12.xml" ContentType="application/vnd.openxmlformats-officedocument.theme+xml"/>
  <Override PartName="/ppt/slideLayouts/slideLayout16.xml" ContentType="application/vnd.openxmlformats-officedocument.presentationml.slideLayout+xml"/>
  <Override PartName="/ppt/theme/theme13.xml" ContentType="application/vnd.openxmlformats-officedocument.theme+xml"/>
  <Override PartName="/ppt/slideLayouts/slideLayout17.xml" ContentType="application/vnd.openxmlformats-officedocument.presentationml.slideLayout+xml"/>
  <Override PartName="/ppt/theme/theme14.xml" ContentType="application/vnd.openxmlformats-officedocument.theme+xml"/>
  <Override PartName="/ppt/slideLayouts/slideLayout18.xml" ContentType="application/vnd.openxmlformats-officedocument.presentationml.slideLayout+xml"/>
  <Override PartName="/ppt/theme/theme15.xml" ContentType="application/vnd.openxmlformats-officedocument.theme+xml"/>
  <Override PartName="/ppt/slideLayouts/slideLayout19.xml" ContentType="application/vnd.openxmlformats-officedocument.presentationml.slideLayout+xml"/>
  <Override PartName="/ppt/theme/theme16.xml" ContentType="application/vnd.openxmlformats-officedocument.theme+xml"/>
  <Override PartName="/ppt/slideLayouts/slideLayout20.xml" ContentType="application/vnd.openxmlformats-officedocument.presentationml.slideLayout+xml"/>
  <Override PartName="/ppt/theme/theme17.xml" ContentType="application/vnd.openxmlformats-officedocument.theme+xml"/>
  <Override PartName="/ppt/slideLayouts/slideLayout21.xml" ContentType="application/vnd.openxmlformats-officedocument.presentationml.slideLayout+xml"/>
  <Override PartName="/ppt/theme/theme18.xml" ContentType="application/vnd.openxmlformats-officedocument.theme+xml"/>
  <Override PartName="/ppt/slideLayouts/slideLayout22.xml" ContentType="application/vnd.openxmlformats-officedocument.presentationml.slideLayout+xml"/>
  <Override PartName="/ppt/theme/theme19.xml" ContentType="application/vnd.openxmlformats-officedocument.theme+xml"/>
  <Override PartName="/ppt/slideLayouts/slideLayout23.xml" ContentType="application/vnd.openxmlformats-officedocument.presentationml.slideLayout+xml"/>
  <Override PartName="/ppt/theme/theme20.xml" ContentType="application/vnd.openxmlformats-officedocument.theme+xml"/>
  <Override PartName="/ppt/slideLayouts/slideLayout24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13" r:id="rId4"/>
    <p:sldMasterId id="2147483910" r:id="rId5"/>
    <p:sldMasterId id="2147483915" r:id="rId6"/>
    <p:sldMasterId id="2147483905" r:id="rId7"/>
    <p:sldMasterId id="2147483841" r:id="rId8"/>
    <p:sldMasterId id="2147483850" r:id="rId9"/>
    <p:sldMasterId id="2147483853" r:id="rId10"/>
    <p:sldMasterId id="2147483848" r:id="rId11"/>
    <p:sldMasterId id="2147483873" r:id="rId12"/>
    <p:sldMasterId id="2147483876" r:id="rId13"/>
    <p:sldMasterId id="2147483878" r:id="rId14"/>
    <p:sldMasterId id="2147483880" r:id="rId15"/>
    <p:sldMasterId id="2147483898" r:id="rId16"/>
    <p:sldMasterId id="2147483884" r:id="rId17"/>
    <p:sldMasterId id="2147483886" r:id="rId18"/>
    <p:sldMasterId id="2147483901" r:id="rId19"/>
    <p:sldMasterId id="2147483903" r:id="rId20"/>
    <p:sldMasterId id="2147483892" r:id="rId21"/>
    <p:sldMasterId id="2147483896" r:id="rId22"/>
    <p:sldMasterId id="2147483920" r:id="rId23"/>
    <p:sldMasterId id="2147483922" r:id="rId24"/>
  </p:sldMasterIdLst>
  <p:notesMasterIdLst>
    <p:notesMasterId r:id="rId36"/>
  </p:notesMasterIdLst>
  <p:handoutMasterIdLst>
    <p:handoutMasterId r:id="rId37"/>
  </p:handoutMasterIdLst>
  <p:sldIdLst>
    <p:sldId id="304" r:id="rId25"/>
    <p:sldId id="700" r:id="rId26"/>
    <p:sldId id="699" r:id="rId27"/>
    <p:sldId id="707" r:id="rId28"/>
    <p:sldId id="706" r:id="rId29"/>
    <p:sldId id="708" r:id="rId30"/>
    <p:sldId id="709" r:id="rId31"/>
    <p:sldId id="712" r:id="rId32"/>
    <p:sldId id="711" r:id="rId33"/>
    <p:sldId id="710" r:id="rId34"/>
    <p:sldId id="702" r:id="rId35"/>
  </p:sldIdLst>
  <p:sldSz cx="9144000" cy="6858000" type="screen4x3"/>
  <p:notesSz cx="6858000" cy="9945688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Varah" panose="020B0604020202020204" charset="0"/>
      <p:regular r:id="rId42"/>
      <p:bold r:id="rId43"/>
      <p:italic r:id="rId44"/>
      <p:boldItalic r:id="rId45"/>
    </p:embeddedFont>
    <p:embeddedFont>
      <p:font typeface="Varah " panose="020B060402020202020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B6D13EB-7CD9-7445-8340-A6977B929256}">
          <p14:sldIdLst>
            <p14:sldId id="304"/>
            <p14:sldId id="700"/>
            <p14:sldId id="699"/>
            <p14:sldId id="707"/>
            <p14:sldId id="706"/>
            <p14:sldId id="708"/>
            <p14:sldId id="709"/>
            <p14:sldId id="712"/>
            <p14:sldId id="711"/>
            <p14:sldId id="710"/>
            <p14:sldId id="70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Ellis" initials="RE" lastIdx="1" clrIdx="0">
    <p:extLst>
      <p:ext uri="{19B8F6BF-5375-455C-9EA6-DF929625EA0E}">
        <p15:presenceInfo xmlns:p15="http://schemas.microsoft.com/office/powerpoint/2012/main" userId="S::rellis2@Samaritans.org::1d14e44e-df85-4f08-9068-813496ab3d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D00"/>
    <a:srgbClr val="0044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3557" autoAdjust="0"/>
  </p:normalViewPr>
  <p:slideViewPr>
    <p:cSldViewPr>
      <p:cViewPr varScale="1">
        <p:scale>
          <a:sx n="106" d="100"/>
          <a:sy n="106" d="100"/>
        </p:scale>
        <p:origin x="17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56" d="100"/>
          <a:sy n="156" d="100"/>
        </p:scale>
        <p:origin x="12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2.xml"/><Relationship Id="rId39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5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7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CCFDB4B-BAD3-9649-893C-A61FEB083AEC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EDA49B6-06C1-DF43-B48B-5EB000384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9CF4A0B-E83F-4541-9EF2-C69E6566017F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009E33A-0849-3847-832F-12C66524B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9E33A-0849-3847-832F-12C66524BCC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6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average person spends 240 days sat on the toilet </a:t>
            </a:r>
          </a:p>
          <a:p>
            <a:r>
              <a:rPr lang="en-US" dirty="0"/>
              <a:t>Imagine if your cause had 240 days of one of the most intimate moments in your supporter’s everyday life </a:t>
            </a:r>
          </a:p>
          <a:p>
            <a:r>
              <a:rPr lang="en-US" dirty="0"/>
              <a:t>Imagine if your cause also connected with an average of two other members of your household</a:t>
            </a:r>
          </a:p>
          <a:p>
            <a:r>
              <a:rPr lang="en-US" dirty="0"/>
              <a:t>Imagine if your supporters reported feeling happy, good, filled with meaning and empowered to make a difference </a:t>
            </a:r>
          </a:p>
          <a:p>
            <a:r>
              <a:rPr lang="en-US" dirty="0"/>
              <a:t>And imagine if over 50% or over £5million of your profits were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helping build toilets and improve sanitation in the world</a:t>
            </a:r>
            <a:endParaRPr lang="en-US" dirty="0"/>
          </a:p>
          <a:p>
            <a:r>
              <a:rPr lang="en-US" dirty="0"/>
              <a:t>Love who gives a crap because it’s a story about understanding consumers’ everyday lives, the art of being able to do better and doing it with purpose and with a beautiful product grown through word of mouth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9E33A-0849-3847-832F-12C66524BCC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8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everyone talks supporter-centricity but have yet to get really close to their supporters and understand how we can get into their lives to anticipate needs they didn’t know they had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9E33A-0849-3847-832F-12C66524BCC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07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featuring in toilet life and those who visit – WGAC identified a supporter problem and transformed a household product </a:t>
            </a:r>
          </a:p>
          <a:p>
            <a:r>
              <a:rPr lang="en-US" dirty="0"/>
              <a:t>Supporter at the heart…brand promise, authentic, purpose led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9E33A-0849-3847-832F-12C66524BCC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41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peter advocated toilet roll crafting…the design engages and </a:t>
            </a:r>
            <a:r>
              <a:rPr lang="en-US" dirty="0" err="1"/>
              <a:t>mobilises</a:t>
            </a:r>
            <a:r>
              <a:rPr lang="en-US" dirty="0"/>
              <a:t> easy conversation starters with the whole family.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9E33A-0849-3847-832F-12C66524BCC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54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Mobilising</a:t>
            </a:r>
            <a:r>
              <a:rPr lang="en-US" dirty="0"/>
              <a:t> us all. Impact of young child telling 28 other young children about why protecting the planet is important.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9E33A-0849-3847-832F-12C66524BCC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26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biggest competitor is apathy – this is how what supporters want…a DM pack with ask, thank you, you made a difference…</a:t>
            </a:r>
          </a:p>
          <a:p>
            <a:r>
              <a:rPr lang="en-US" dirty="0"/>
              <a:t>WGAC innovated with </a:t>
            </a:r>
            <a:r>
              <a:rPr lang="en-US" dirty="0" err="1"/>
              <a:t>custo</a:t>
            </a:r>
            <a:endParaRPr lang="en-US" dirty="0"/>
          </a:p>
          <a:p>
            <a:r>
              <a:rPr lang="en-US" dirty="0"/>
              <a:t>Straight shooter – straight talking focus on ease and convenience of getting loo roll delivered</a:t>
            </a:r>
          </a:p>
          <a:p>
            <a:r>
              <a:rPr lang="en-US" dirty="0"/>
              <a:t>Environmentalist – wants easy call to actions to save the world – instructions on using product as a deed starter garden</a:t>
            </a:r>
          </a:p>
          <a:p>
            <a:r>
              <a:rPr lang="en-US" dirty="0"/>
              <a:t>Cherry picker – Environmentalist with a small e but wants an experience </a:t>
            </a:r>
          </a:p>
          <a:p>
            <a:r>
              <a:rPr lang="en-US" dirty="0" err="1"/>
              <a:t>mer</a:t>
            </a:r>
            <a:r>
              <a:rPr lang="en-US" dirty="0"/>
              <a:t> at heart….</a:t>
            </a:r>
          </a:p>
          <a:p>
            <a:r>
              <a:rPr lang="en-US" dirty="0"/>
              <a:t>Less – story on touchpoint Mya as </a:t>
            </a:r>
            <a:r>
              <a:rPr lang="en-US" dirty="0" err="1"/>
              <a:t>activitst</a:t>
            </a:r>
            <a:r>
              <a:rPr lang="en-US" dirty="0"/>
              <a:t>…campaigning and fundraising…inspire….conversation has started…(school bag imagery)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9E33A-0849-3847-832F-12C66524BCC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2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7A4E6F2-4966-C145-9F33-A5CF8D6FD9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0043" y="2131764"/>
            <a:ext cx="5903913" cy="8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Varah" pitchFamily="2" charset="77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6AE00DF-D270-8A48-A089-EF3FA3EE34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0156" y="3429000"/>
            <a:ext cx="4103687" cy="7223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 dirty="0"/>
              <a:t>Add name</a:t>
            </a:r>
          </a:p>
          <a:p>
            <a:pPr lvl="0"/>
            <a:r>
              <a:rPr lang="en-US" dirty="0"/>
              <a:t>Add person’s title</a:t>
            </a:r>
          </a:p>
        </p:txBody>
      </p:sp>
    </p:spTree>
    <p:extLst>
      <p:ext uri="{BB962C8B-B14F-4D97-AF65-F5344CB8AC3E}">
        <p14:creationId xmlns:p14="http://schemas.microsoft.com/office/powerpoint/2010/main" val="316779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94F4DD-D862-2E4F-A612-79FE16BEB8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2120" y="1700808"/>
            <a:ext cx="3099504" cy="21282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r>
              <a:rPr lang="en-US" dirty="0"/>
              <a:t>Insert landscape photo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94A8584-6180-2447-9419-E014011E7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618455"/>
            <a:ext cx="6912768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DE8FFBC-EB6F-A049-86BA-AABB268B62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568" y="1700808"/>
            <a:ext cx="4680520" cy="3960440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 dirty="0"/>
              <a:t>Insert bullet point</a:t>
            </a:r>
          </a:p>
          <a:p>
            <a:pPr lvl="0"/>
            <a:r>
              <a:rPr lang="en-US" dirty="0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26838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9286519-7981-684D-BA2D-E53AF85792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568" y="4149080"/>
            <a:ext cx="2202019" cy="1647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AAEF5E-4555-5041-BEDD-468FD456BB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34077" y="4157629"/>
            <a:ext cx="2202019" cy="1647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4E275B8-251F-8148-8F1A-10BD1372315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95094" y="4166178"/>
            <a:ext cx="2202019" cy="1647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8574D8E-ED90-8649-AED5-F36EF0F70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618455"/>
            <a:ext cx="6912768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84C6A2A-BD69-A443-B57F-D41E1CE5E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700808"/>
            <a:ext cx="6768752" cy="2088232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 dirty="0"/>
              <a:t>Insert bullet point</a:t>
            </a:r>
          </a:p>
          <a:p>
            <a:pPr lvl="0"/>
            <a:r>
              <a:rPr lang="en-US" dirty="0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1791860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9286519-7981-684D-BA2D-E53AF85792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48353" y="1706993"/>
            <a:ext cx="1851840" cy="1647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Varah 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55FD88D7-CEF3-6142-807A-E8A315F5F6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4072" y="1700808"/>
            <a:ext cx="1851840" cy="1647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Varah 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A697FC96-06F1-B44F-94CA-9C2D2E91ED3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48353" y="3513378"/>
            <a:ext cx="1851840" cy="1647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Varah 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4DFE1F4-2C61-144D-B04C-F0AAF30B1E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54072" y="3507193"/>
            <a:ext cx="1851840" cy="1647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Varah " pitchFamily="2" charset="77"/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8C4A481-7EFD-AD45-A6A0-8528EC0E00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3568" y="618455"/>
            <a:ext cx="6912768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2161C7-8CDC-0A4B-8E67-2ABC1CA0D0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700808"/>
            <a:ext cx="3528392" cy="3168352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 dirty="0"/>
              <a:t>Insert bullet point</a:t>
            </a:r>
          </a:p>
          <a:p>
            <a:pPr lvl="0"/>
            <a:r>
              <a:rPr lang="en-US" dirty="0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1030356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96F9A1-FF89-EA44-B34B-7D771EEA18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08105" y="908050"/>
            <a:ext cx="3096146" cy="43211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8528238-83B4-CE41-9AE5-E200B3FC3B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2493318"/>
            <a:ext cx="4680892" cy="2447850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b="1" i="0">
                <a:solidFill>
                  <a:srgbClr val="004455"/>
                </a:solidFill>
                <a:latin typeface="Varah" pitchFamily="2" charset="77"/>
              </a:defRPr>
            </a:lvl1pPr>
            <a:lvl2pPr marL="457200" indent="0">
              <a:buFont typeface="Arial" panose="020B0604020202020204" pitchFamily="34" charset="0"/>
              <a:buNone/>
              <a:defRPr lang="en-US" b="1" i="0" dirty="0">
                <a:latin typeface="Varah" pitchFamily="2" charset="77"/>
              </a:defRPr>
            </a:lvl2pPr>
            <a:lvl3pPr>
              <a:defRPr b="1" i="0">
                <a:latin typeface="Varah" pitchFamily="2" charset="77"/>
              </a:defRPr>
            </a:lvl3pPr>
          </a:lstStyle>
          <a:p>
            <a:pPr lvl="0"/>
            <a:r>
              <a:rPr lang="en-US" dirty="0"/>
              <a:t>“Insert quote here.”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64EA36-DBD0-E046-9B21-450DAAB4E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640" y="1700481"/>
            <a:ext cx="570740" cy="5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89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CB1DABD-0643-E54B-9AF8-DE6EC0F229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3568" y="618455"/>
            <a:ext cx="7920880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</p:spTree>
    <p:extLst>
      <p:ext uri="{BB962C8B-B14F-4D97-AF65-F5344CB8AC3E}">
        <p14:creationId xmlns:p14="http://schemas.microsoft.com/office/powerpoint/2010/main" val="2227682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776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879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730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68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25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36E1AFE-E03C-AF44-B090-908BE242B1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0043" y="2131764"/>
            <a:ext cx="5903913" cy="8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Varah" pitchFamily="2" charset="77"/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2166FBE-61A5-6744-ADBA-71F7E27444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0156" y="3429000"/>
            <a:ext cx="4103687" cy="7223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 dirty="0"/>
              <a:t>Add name</a:t>
            </a:r>
          </a:p>
          <a:p>
            <a:pPr lvl="0"/>
            <a:r>
              <a:rPr lang="en-US" dirty="0"/>
              <a:t>Add person’s title</a:t>
            </a:r>
          </a:p>
        </p:txBody>
      </p:sp>
    </p:spTree>
    <p:extLst>
      <p:ext uri="{BB962C8B-B14F-4D97-AF65-F5344CB8AC3E}">
        <p14:creationId xmlns:p14="http://schemas.microsoft.com/office/powerpoint/2010/main" val="3551644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66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88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36DBF9-99E8-1640-89A8-CD820F69BA0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4213" y="5373216"/>
            <a:ext cx="7056437" cy="71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Varah" pitchFamily="2" charset="77"/>
              </a:defRPr>
            </a:lvl1pPr>
            <a:lvl2pPr>
              <a:defRPr b="1" i="0">
                <a:solidFill>
                  <a:schemeClr val="bg1"/>
                </a:solidFill>
                <a:latin typeface="Varah" pitchFamily="2" charset="77"/>
              </a:defRPr>
            </a:lvl2pPr>
            <a:lvl3pPr>
              <a:defRPr b="1" i="0">
                <a:solidFill>
                  <a:schemeClr val="bg1"/>
                </a:solidFill>
                <a:latin typeface="Varah" pitchFamily="2" charset="77"/>
              </a:defRPr>
            </a:lvl3pPr>
            <a:lvl4pPr>
              <a:defRPr b="1" i="0">
                <a:solidFill>
                  <a:schemeClr val="bg1"/>
                </a:solidFill>
                <a:latin typeface="Varah" pitchFamily="2" charset="77"/>
              </a:defRPr>
            </a:lvl4pPr>
            <a:lvl5pPr>
              <a:defRPr b="1" i="0">
                <a:solidFill>
                  <a:schemeClr val="bg1"/>
                </a:solidFill>
                <a:latin typeface="Varah" pitchFamily="2" charset="77"/>
              </a:defRPr>
            </a:lvl5pPr>
          </a:lstStyle>
          <a:p>
            <a:pPr lvl="0"/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431420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248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48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74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AFA940B-18E9-994B-8AF5-6FB341FCC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618455"/>
            <a:ext cx="7632848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32C9E84-1841-4B44-867A-179FD9D1B4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700808"/>
            <a:ext cx="7272808" cy="72231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 dirty="0"/>
              <a:t>Insert bullet point</a:t>
            </a:r>
          </a:p>
          <a:p>
            <a:pPr lvl="0"/>
            <a:r>
              <a:rPr lang="en-US" dirty="0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117703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3714066-8A84-1841-8A07-4D4C854600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618455"/>
            <a:ext cx="7632848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 dirty="0"/>
              <a:t>Insert page title on</a:t>
            </a:r>
          </a:p>
          <a:p>
            <a:pPr lvl="0"/>
            <a:r>
              <a:rPr lang="en-US" dirty="0"/>
              <a:t>two lines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BE668DB-E3A8-FF41-98AA-F7DCACE98B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2130623"/>
            <a:ext cx="7272808" cy="72231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 dirty="0"/>
              <a:t>Insert bullet point</a:t>
            </a:r>
          </a:p>
          <a:p>
            <a:pPr lvl="0"/>
            <a:r>
              <a:rPr lang="en-US" dirty="0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44476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AFC70B1-1B5A-9146-949E-18ED65010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618455"/>
            <a:ext cx="6768752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421FEF3-49BC-9A4E-810E-BA664ACF3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700808"/>
            <a:ext cx="6768752" cy="72231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 dirty="0"/>
              <a:t>Insert bullet point</a:t>
            </a:r>
          </a:p>
          <a:p>
            <a:pPr lvl="0"/>
            <a:r>
              <a:rPr lang="en-US" dirty="0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32780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AFC70B1-1B5A-9146-949E-18ED650102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618455"/>
            <a:ext cx="6840760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 dirty="0"/>
              <a:t>Insert page title on</a:t>
            </a:r>
          </a:p>
          <a:p>
            <a:pPr lvl="0"/>
            <a:r>
              <a:rPr lang="en-US" dirty="0"/>
              <a:t>two lines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7421FEF3-49BC-9A4E-810E-BA664ACF3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2130623"/>
            <a:ext cx="6840760" cy="72231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 dirty="0"/>
              <a:t>Insert bullet point</a:t>
            </a:r>
          </a:p>
          <a:p>
            <a:pPr lvl="0"/>
            <a:r>
              <a:rPr lang="en-US" dirty="0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427128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146E2-5958-7E44-81DE-CFACF93C1C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96306" y="1916113"/>
            <a:ext cx="4679950" cy="2592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 dirty="0"/>
              <a:t>Insert quote here</a:t>
            </a:r>
          </a:p>
          <a:p>
            <a:pPr lvl="0"/>
            <a:r>
              <a:rPr lang="en-US" dirty="0"/>
              <a:t>Insert name</a:t>
            </a:r>
          </a:p>
        </p:txBody>
      </p:sp>
    </p:spTree>
    <p:extLst>
      <p:ext uri="{BB962C8B-B14F-4D97-AF65-F5344CB8AC3E}">
        <p14:creationId xmlns:p14="http://schemas.microsoft.com/office/powerpoint/2010/main" val="189323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94F4DD-D862-2E4F-A612-79FE16BEB8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24128" y="1697176"/>
            <a:ext cx="2722017" cy="3964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r>
              <a:rPr lang="en-US" dirty="0"/>
              <a:t>Insert portrait photo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94A8584-6180-2447-9419-E014011E7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618455"/>
            <a:ext cx="6840760" cy="8651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004455"/>
                </a:solidFill>
                <a:latin typeface="Varah" pitchFamily="2" charset="77"/>
              </a:defRPr>
            </a:lvl1pPr>
          </a:lstStyle>
          <a:p>
            <a:pPr lvl="0"/>
            <a:r>
              <a:rPr lang="en-US" dirty="0"/>
              <a:t>Insert page 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DE8FFBC-EB6F-A049-86BA-AABB268B62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568" y="1700808"/>
            <a:ext cx="4680520" cy="3960440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455"/>
                </a:solidFill>
                <a:latin typeface="Varah " pitchFamily="2" charset="77"/>
              </a:defRPr>
            </a:lvl1pPr>
          </a:lstStyle>
          <a:p>
            <a:pPr lvl="0"/>
            <a:r>
              <a:rPr lang="en-US" dirty="0"/>
              <a:t>Insert bullet point</a:t>
            </a:r>
          </a:p>
          <a:p>
            <a:pPr lvl="0"/>
            <a:r>
              <a:rPr lang="en-US" dirty="0"/>
              <a:t>Insert bullet point</a:t>
            </a:r>
          </a:p>
        </p:txBody>
      </p:sp>
    </p:spTree>
    <p:extLst>
      <p:ext uri="{BB962C8B-B14F-4D97-AF65-F5344CB8AC3E}">
        <p14:creationId xmlns:p14="http://schemas.microsoft.com/office/powerpoint/2010/main" val="135775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7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8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9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0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F16C2D-4E2F-114F-A393-FB4ABD44AE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7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753AE-271E-1740-A374-FA46BEFAC1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4C93ED-1445-5F4E-A6CA-6BA7E4BCFF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0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48338-2453-7D4E-AD80-9CDF13999F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51"/>
            <a:ext cx="9144000" cy="6840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EFBE35-23A1-2A4C-BD9A-960D24227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038A5E-3662-BF46-AE9F-BD531B24EF11}"/>
              </a:ext>
            </a:extLst>
          </p:cNvPr>
          <p:cNvSpPr txBox="1">
            <a:spLocks/>
          </p:cNvSpPr>
          <p:nvPr userDrawn="1"/>
        </p:nvSpPr>
        <p:spPr>
          <a:xfrm>
            <a:off x="683568" y="404664"/>
            <a:ext cx="7920880" cy="8651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Vara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Samaritans’ service at a glance</a:t>
            </a:r>
          </a:p>
        </p:txBody>
      </p:sp>
    </p:spTree>
    <p:extLst>
      <p:ext uri="{BB962C8B-B14F-4D97-AF65-F5344CB8AC3E}">
        <p14:creationId xmlns:p14="http://schemas.microsoft.com/office/powerpoint/2010/main" val="22889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0B064E-B9D9-C542-8B9B-AEC1F95986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1"/>
            <a:ext cx="9144000" cy="6840898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AA8FA70-1D9A-C444-8AA7-BD6842729B9E}"/>
              </a:ext>
            </a:extLst>
          </p:cNvPr>
          <p:cNvSpPr txBox="1">
            <a:spLocks/>
          </p:cNvSpPr>
          <p:nvPr userDrawn="1"/>
        </p:nvSpPr>
        <p:spPr>
          <a:xfrm>
            <a:off x="683568" y="618455"/>
            <a:ext cx="7920880" cy="8651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Vara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rgbClr val="004455"/>
                </a:solidFill>
              </a:rPr>
              <a:t>Why what we do matters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4BA235-7995-8B41-B1DB-FC4D43F98C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5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71ED8B-BCDA-8347-9E90-5869A4E295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738CF1-770F-5D45-8B86-E7DDB57D4CA0}"/>
              </a:ext>
            </a:extLst>
          </p:cNvPr>
          <p:cNvSpPr txBox="1"/>
          <p:nvPr userDrawn="1"/>
        </p:nvSpPr>
        <p:spPr>
          <a:xfrm>
            <a:off x="899592" y="2814027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chemeClr val="bg1"/>
                </a:solidFill>
                <a:latin typeface="Varah" pitchFamily="2" charset="77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1601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038A5E-3662-BF46-AE9F-BD531B24EF11}"/>
              </a:ext>
            </a:extLst>
          </p:cNvPr>
          <p:cNvSpPr txBox="1">
            <a:spLocks/>
          </p:cNvSpPr>
          <p:nvPr userDrawn="1"/>
        </p:nvSpPr>
        <p:spPr>
          <a:xfrm>
            <a:off x="683568" y="618455"/>
            <a:ext cx="7920880" cy="8651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Vara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Samaritans at a glance</a:t>
            </a:r>
            <a:endParaRPr lang="en-US" dirty="0"/>
          </a:p>
        </p:txBody>
      </p:sp>
      <p:pic>
        <p:nvPicPr>
          <p:cNvPr id="4" name="Picture 3" descr="A blue rectangle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F2979DA9-5329-3D4B-B7E8-5E349AC85C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038A5E-3662-BF46-AE9F-BD531B24EF11}"/>
              </a:ext>
            </a:extLst>
          </p:cNvPr>
          <p:cNvSpPr txBox="1">
            <a:spLocks/>
          </p:cNvSpPr>
          <p:nvPr userDrawn="1"/>
        </p:nvSpPr>
        <p:spPr>
          <a:xfrm>
            <a:off x="683568" y="618455"/>
            <a:ext cx="7920880" cy="8651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Vara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Samaritans at a glance</a:t>
            </a:r>
            <a:endParaRPr lang="en-US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2AE761A-F62D-494B-B8FC-2218BE4459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3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038A5E-3662-BF46-AE9F-BD531B24EF11}"/>
              </a:ext>
            </a:extLst>
          </p:cNvPr>
          <p:cNvSpPr txBox="1">
            <a:spLocks/>
          </p:cNvSpPr>
          <p:nvPr userDrawn="1"/>
        </p:nvSpPr>
        <p:spPr>
          <a:xfrm>
            <a:off x="683568" y="618455"/>
            <a:ext cx="7920880" cy="8651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Varah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Samaritans at a glance</a:t>
            </a:r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CA9B9C-6700-6844-9836-1E2177547C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3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18A91E-E538-674B-BE9C-15252EE18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24064" r="23830" b="3589"/>
          <a:stretch/>
        </p:blipFill>
        <p:spPr>
          <a:xfrm>
            <a:off x="0" y="0"/>
            <a:ext cx="9144000" cy="6360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15F95A-B547-7E44-9C14-790EBC51A8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6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C0BA7-0B91-644E-9C92-A26726F66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22697" b="2747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046AD-1476-FE4A-9A78-E357A1856A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3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774AEE-269B-904E-8996-CF85FE2E5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4C0A79-B819-334F-AC1E-7DB427FD45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97" y="0"/>
            <a:ext cx="913640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0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48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843C8D-98E7-794D-B193-09B951EFB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3F5D13-A0E1-444E-BBE5-3D30E5928F98}"/>
              </a:ext>
            </a:extLst>
          </p:cNvPr>
          <p:cNvSpPr txBox="1"/>
          <p:nvPr userDrawn="1"/>
        </p:nvSpPr>
        <p:spPr>
          <a:xfrm>
            <a:off x="1547664" y="2241446"/>
            <a:ext cx="59046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dirty="0">
                <a:solidFill>
                  <a:schemeClr val="bg1"/>
                </a:solidFill>
                <a:latin typeface="Varah " pitchFamily="2" charset="77"/>
              </a:rPr>
              <a:t>Samaritans’ vision</a:t>
            </a:r>
          </a:p>
          <a:p>
            <a:pPr algn="ctr"/>
            <a:r>
              <a:rPr lang="en-US" sz="4400" b="0" i="0" dirty="0">
                <a:solidFill>
                  <a:schemeClr val="bg1"/>
                </a:solidFill>
                <a:latin typeface="Varah " pitchFamily="2" charset="77"/>
              </a:rPr>
              <a:t>is that fewer people</a:t>
            </a:r>
          </a:p>
          <a:p>
            <a:pPr algn="ctr"/>
            <a:r>
              <a:rPr lang="en-US" sz="4400" b="0" i="0" dirty="0">
                <a:solidFill>
                  <a:schemeClr val="bg1"/>
                </a:solidFill>
                <a:latin typeface="Varah " pitchFamily="2" charset="77"/>
              </a:rPr>
              <a:t>die by suicide</a:t>
            </a:r>
          </a:p>
        </p:txBody>
      </p:sp>
    </p:spTree>
    <p:extLst>
      <p:ext uri="{BB962C8B-B14F-4D97-AF65-F5344CB8AC3E}">
        <p14:creationId xmlns:p14="http://schemas.microsoft.com/office/powerpoint/2010/main" val="104674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F2E17F-21CA-8A4A-A823-E59472524A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7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7BEA5-3400-4540-8945-2994D36BA2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4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836AE4-3FD1-1843-B53A-FA65FD70D8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1B5047-6D22-B84A-8FE3-28A3FF74D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04" y="1720106"/>
            <a:ext cx="312404" cy="432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C72B74-2B89-1747-B73E-21D135D1C5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501008"/>
            <a:ext cx="312404" cy="432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171670-17FA-5046-B9C5-AB75907BF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08" y="1720106"/>
            <a:ext cx="312404" cy="432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87EF0-6474-DB40-8C51-8A90DB37D7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501008"/>
            <a:ext cx="312404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6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BAF3FA-F411-7946-9B8E-DC48DA981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7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F31AB38-504F-FA4B-9A1F-F261AA4C7482}"/>
              </a:ext>
            </a:extLst>
          </p:cNvPr>
          <p:cNvSpPr/>
          <p:nvPr userDrawn="1"/>
        </p:nvSpPr>
        <p:spPr>
          <a:xfrm>
            <a:off x="827584" y="3408040"/>
            <a:ext cx="2520280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A0C73-A5FE-3B43-BBE4-9A23B7C81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1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F31AB38-504F-FA4B-9A1F-F261AA4C7482}"/>
              </a:ext>
            </a:extLst>
          </p:cNvPr>
          <p:cNvSpPr/>
          <p:nvPr userDrawn="1"/>
        </p:nvSpPr>
        <p:spPr>
          <a:xfrm>
            <a:off x="827584" y="3408040"/>
            <a:ext cx="2520280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A85DA-EF99-0640-942C-04D2C7984F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8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A9132F-9AD8-BE4E-9DE0-5A538F6B6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Who gives a crap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5E5028-4553-504B-B7BA-FD8814234F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 wish I’d thought of that! </a:t>
            </a:r>
          </a:p>
          <a:p>
            <a:r>
              <a:rPr lang="en-US" dirty="0"/>
              <a:t>Wendy Plumb </a:t>
            </a:r>
            <a:r>
              <a:rPr lang="en-GB" dirty="0"/>
              <a:t>, Samaritans</a:t>
            </a:r>
          </a:p>
          <a:p>
            <a:r>
              <a:rPr lang="en-GB" dirty="0"/>
              <a:t>Nov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36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D37B49-4723-CB70-F750-E591EE0885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Appendix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71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EEC14F-F8F5-5B29-FC6D-F654DAAB1C74}"/>
              </a:ext>
            </a:extLst>
          </p:cNvPr>
          <p:cNvCxnSpPr>
            <a:cxnSpLocks/>
          </p:cNvCxnSpPr>
          <p:nvPr/>
        </p:nvCxnSpPr>
        <p:spPr>
          <a:xfrm>
            <a:off x="5090070" y="4339156"/>
            <a:ext cx="1169082" cy="182396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D91D7D-F6BC-7BBF-8558-795610728A4B}"/>
              </a:ext>
            </a:extLst>
          </p:cNvPr>
          <p:cNvGrpSpPr/>
          <p:nvPr/>
        </p:nvGrpSpPr>
        <p:grpSpPr>
          <a:xfrm>
            <a:off x="1187624" y="224644"/>
            <a:ext cx="6480720" cy="6408712"/>
            <a:chOff x="-2124744" y="2660228"/>
            <a:chExt cx="6480720" cy="640871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A0AC66-A886-50E3-8512-B01CEBCA57F5}"/>
                </a:ext>
              </a:extLst>
            </p:cNvPr>
            <p:cNvSpPr/>
            <p:nvPr/>
          </p:nvSpPr>
          <p:spPr>
            <a:xfrm>
              <a:off x="-2124744" y="2660228"/>
              <a:ext cx="6480720" cy="6408712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193184D-311C-F7E9-AB66-8BD18AB5F91A}"/>
                </a:ext>
              </a:extLst>
            </p:cNvPr>
            <p:cNvSpPr/>
            <p:nvPr/>
          </p:nvSpPr>
          <p:spPr>
            <a:xfrm>
              <a:off x="-138236" y="4787770"/>
              <a:ext cx="2300064" cy="2070230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9582C2-A01C-D6D7-D5FC-6F90D01F50E5}"/>
                </a:ext>
              </a:extLst>
            </p:cNvPr>
            <p:cNvCxnSpPr/>
            <p:nvPr/>
          </p:nvCxnSpPr>
          <p:spPr>
            <a:xfrm flipV="1">
              <a:off x="1547664" y="3429000"/>
              <a:ext cx="1584176" cy="151216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A190BCD-B224-9718-D3BC-D29E76D168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124744" y="5734177"/>
              <a:ext cx="198650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B247956-CA17-8BD9-57A7-49CBDC882EC6}"/>
              </a:ext>
            </a:extLst>
          </p:cNvPr>
          <p:cNvSpPr txBox="1"/>
          <p:nvPr/>
        </p:nvSpPr>
        <p:spPr>
          <a:xfrm>
            <a:off x="6221031" y="342900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Quality wipe for the skin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00FDD7-0671-A429-4183-423C527BED4A}"/>
              </a:ext>
            </a:extLst>
          </p:cNvPr>
          <p:cNvSpPr txBox="1"/>
          <p:nvPr/>
        </p:nvSpPr>
        <p:spPr>
          <a:xfrm>
            <a:off x="5425233" y="4065186"/>
            <a:ext cx="1753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Environmentally friendly 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9BED0F-D3AA-6CBC-3E5E-1BAC81A1DC28}"/>
              </a:ext>
            </a:extLst>
          </p:cNvPr>
          <p:cNvSpPr txBox="1"/>
          <p:nvPr/>
        </p:nvSpPr>
        <p:spPr>
          <a:xfrm>
            <a:off x="5765167" y="50067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Make a difference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2A303F-0B12-CA5A-C612-334AECA3B7DC}"/>
              </a:ext>
            </a:extLst>
          </p:cNvPr>
          <p:cNvSpPr txBox="1"/>
          <p:nvPr/>
        </p:nvSpPr>
        <p:spPr>
          <a:xfrm>
            <a:off x="5812107" y="2235807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Buy toilet roll supply to last 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BCF791-FFDC-A6A6-CAB5-A16EABC9E1E2}"/>
              </a:ext>
            </a:extLst>
          </p:cNvPr>
          <p:cNvSpPr txBox="1"/>
          <p:nvPr/>
        </p:nvSpPr>
        <p:spPr>
          <a:xfrm>
            <a:off x="5670990" y="2948076"/>
            <a:ext cx="2087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Ensure value for money 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F0D940-777E-5780-6C18-8D198927D0FD}"/>
              </a:ext>
            </a:extLst>
          </p:cNvPr>
          <p:cNvSpPr txBox="1"/>
          <p:nvPr/>
        </p:nvSpPr>
        <p:spPr>
          <a:xfrm>
            <a:off x="6061054" y="454576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 different 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902585-4CE6-304F-E051-E40BACEBB1E3}"/>
              </a:ext>
            </a:extLst>
          </p:cNvPr>
          <p:cNvSpPr txBox="1"/>
          <p:nvPr/>
        </p:nvSpPr>
        <p:spPr>
          <a:xfrm>
            <a:off x="2318686" y="430965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paper in the toilet 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FCEDBA-C76D-BD3C-D3E0-3ED111F25888}"/>
              </a:ext>
            </a:extLst>
          </p:cNvPr>
          <p:cNvSpPr txBox="1"/>
          <p:nvPr/>
        </p:nvSpPr>
        <p:spPr>
          <a:xfrm>
            <a:off x="4427984" y="5615325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Storing loo rolls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E372A1-0140-CB9C-97E2-0C2983F873D8}"/>
              </a:ext>
            </a:extLst>
          </p:cNvPr>
          <p:cNvSpPr txBox="1"/>
          <p:nvPr/>
        </p:nvSpPr>
        <p:spPr>
          <a:xfrm>
            <a:off x="3946714" y="4645199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 out of household supplies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9BA2353-3B76-8DD7-E541-EFD741B5728C}"/>
              </a:ext>
            </a:extLst>
          </p:cNvPr>
          <p:cNvSpPr txBox="1"/>
          <p:nvPr/>
        </p:nvSpPr>
        <p:spPr>
          <a:xfrm>
            <a:off x="2245400" y="498577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Wasteful paper use 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9E942F-3C57-FF2C-E96A-AAF132B93D63}"/>
              </a:ext>
            </a:extLst>
          </p:cNvPr>
          <p:cNvSpPr txBox="1"/>
          <p:nvPr/>
        </p:nvSpPr>
        <p:spPr>
          <a:xfrm>
            <a:off x="3315016" y="559435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Price for quality 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8DDF15-6AEA-0974-ECF6-B5DAC3C5D788}"/>
              </a:ext>
            </a:extLst>
          </p:cNvPr>
          <p:cNvSpPr txBox="1"/>
          <p:nvPr/>
        </p:nvSpPr>
        <p:spPr>
          <a:xfrm>
            <a:off x="4003390" y="1332405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Peace of mind </a:t>
            </a:r>
          </a:p>
          <a:p>
            <a:endParaRPr lang="en-US" dirty="0"/>
          </a:p>
          <a:p>
            <a:r>
              <a:rPr lang="en-US" dirty="0"/>
              <a:t>Convenience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82460B-0A18-7E4C-5444-39A95B72E450}"/>
              </a:ext>
            </a:extLst>
          </p:cNvPr>
          <p:cNvSpPr txBox="1"/>
          <p:nvPr/>
        </p:nvSpPr>
        <p:spPr>
          <a:xfrm>
            <a:off x="1472214" y="219655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 off design 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0954A4-F186-4555-39BE-2DB3881B31B5}"/>
              </a:ext>
            </a:extLst>
          </p:cNvPr>
          <p:cNvSpPr txBox="1"/>
          <p:nvPr/>
        </p:nvSpPr>
        <p:spPr>
          <a:xfrm>
            <a:off x="2633256" y="1748099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Competitively priced to </a:t>
            </a:r>
            <a:r>
              <a:rPr lang="en-US" dirty="0" err="1"/>
              <a:t>Andrex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22979C-FE7B-F06F-D57F-2EFB740ACD17}"/>
              </a:ext>
            </a:extLst>
          </p:cNvPr>
          <p:cNvSpPr txBox="1"/>
          <p:nvPr/>
        </p:nvSpPr>
        <p:spPr>
          <a:xfrm>
            <a:off x="3775998" y="43534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good</a:t>
            </a:r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1E6710-3D94-E498-51DA-26FF3B9F97F6}"/>
              </a:ext>
            </a:extLst>
          </p:cNvPr>
          <p:cNvSpPr txBox="1"/>
          <p:nvPr/>
        </p:nvSpPr>
        <p:spPr>
          <a:xfrm>
            <a:off x="1971255" y="147697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Feel good, feel happy  </a:t>
            </a:r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768F8D-4222-C1BB-9BE6-7AD704FACE94}"/>
              </a:ext>
            </a:extLst>
          </p:cNvPr>
          <p:cNvSpPr txBox="1"/>
          <p:nvPr/>
        </p:nvSpPr>
        <p:spPr>
          <a:xfrm>
            <a:off x="2783560" y="81499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Champion the environment</a:t>
            </a:r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8384DF-B100-13A7-0B46-6FBCC16D8A1C}"/>
              </a:ext>
            </a:extLst>
          </p:cNvPr>
          <p:cNvSpPr txBox="1"/>
          <p:nvPr/>
        </p:nvSpPr>
        <p:spPr>
          <a:xfrm>
            <a:off x="5920308" y="1628025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</a:rPr>
              <a:t>JOBS TO BE DONE </a:t>
            </a:r>
            <a:endParaRPr lang="en-GB" sz="2000" b="1" dirty="0">
              <a:highlight>
                <a:srgbClr val="FFFF00"/>
              </a:highlight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8C52DE6-CFBF-66A4-AA18-DCBC7BA81586}"/>
              </a:ext>
            </a:extLst>
          </p:cNvPr>
          <p:cNvSpPr txBox="1"/>
          <p:nvPr/>
        </p:nvSpPr>
        <p:spPr>
          <a:xfrm>
            <a:off x="4717786" y="877437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</a:rPr>
              <a:t>GAINS </a:t>
            </a:r>
            <a:endParaRPr lang="en-GB" sz="2000" b="1" dirty="0">
              <a:highlight>
                <a:srgbClr val="FFFF00"/>
              </a:highligh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83F3629-A7A5-AADC-20C5-6898C81778F8}"/>
              </a:ext>
            </a:extLst>
          </p:cNvPr>
          <p:cNvSpPr txBox="1"/>
          <p:nvPr/>
        </p:nvSpPr>
        <p:spPr>
          <a:xfrm>
            <a:off x="1775381" y="371087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</a:rPr>
              <a:t>PAINS  </a:t>
            </a:r>
            <a:endParaRPr lang="en-GB" sz="2000" b="1" dirty="0">
              <a:highlight>
                <a:srgbClr val="FFFF00"/>
              </a:highlight>
            </a:endParaRPr>
          </a:p>
        </p:txBody>
      </p:sp>
      <p:sp>
        <p:nvSpPr>
          <p:cNvPr id="50" name="Heart 49">
            <a:extLst>
              <a:ext uri="{FF2B5EF4-FFF2-40B4-BE49-F238E27FC236}">
                <a16:creationId xmlns:a16="http://schemas.microsoft.com/office/drawing/2014/main" id="{9F244F63-B96F-ADF4-1BB8-895581863CF2}"/>
              </a:ext>
            </a:extLst>
          </p:cNvPr>
          <p:cNvSpPr/>
          <p:nvPr/>
        </p:nvSpPr>
        <p:spPr>
          <a:xfrm>
            <a:off x="4026479" y="3542020"/>
            <a:ext cx="768999" cy="779667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3FF864-CC22-54EC-CA2E-FE77105321AD}"/>
              </a:ext>
            </a:extLst>
          </p:cNvPr>
          <p:cNvSpPr txBox="1"/>
          <p:nvPr/>
        </p:nvSpPr>
        <p:spPr>
          <a:xfrm>
            <a:off x="3627368" y="2676772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Customer Needs </a:t>
            </a:r>
            <a:endParaRPr lang="en-GB" sz="24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750C22-7418-7823-3769-DB5FB1934699}"/>
              </a:ext>
            </a:extLst>
          </p:cNvPr>
          <p:cNvSpPr txBox="1"/>
          <p:nvPr/>
        </p:nvSpPr>
        <p:spPr>
          <a:xfrm>
            <a:off x="2052735" y="266082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 the first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431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949817-9EC2-CC67-A2EB-7CDF549DB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201"/>
            <a:ext cx="8136904" cy="74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38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40B727-3BC1-13E4-DA19-876B3FF459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9047" y="1340768"/>
            <a:ext cx="4464496" cy="865188"/>
          </a:xfrm>
        </p:spPr>
        <p:txBody>
          <a:bodyPr/>
          <a:lstStyle/>
          <a:p>
            <a:r>
              <a:rPr lang="en-US" dirty="0"/>
              <a:t>Our biggest competitor is supporter apathy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33EBB-39FE-6D71-EDD4-6F9CE55D4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76672"/>
            <a:ext cx="2595404" cy="54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05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621BBE-A8EA-D65E-211A-82F7EA06C8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260648"/>
            <a:ext cx="6840760" cy="1152128"/>
          </a:xfrm>
        </p:spPr>
        <p:txBody>
          <a:bodyPr/>
          <a:lstStyle/>
          <a:p>
            <a:r>
              <a:rPr lang="en-US" dirty="0"/>
              <a:t>Into our donors’ lives…from the toilet 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03646-1A5B-BD05-A614-E816B9136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427996"/>
            <a:ext cx="3960440" cy="479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1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6A79F3-5240-B641-7B22-6688929F3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536" y="471685"/>
            <a:ext cx="6840760" cy="865188"/>
          </a:xfrm>
        </p:spPr>
        <p:txBody>
          <a:bodyPr/>
          <a:lstStyle/>
          <a:p>
            <a:r>
              <a:rPr lang="en-US" dirty="0"/>
              <a:t>to conversation starter…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ECF2A-1701-9DB3-A6AD-CC67299C0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A9605-FA1E-E2C3-6AA0-D1321BC1B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96752"/>
            <a:ext cx="6696744" cy="510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84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FE340C-90A6-7078-41D7-D0E9D1DB68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476672"/>
            <a:ext cx="6840760" cy="865188"/>
          </a:xfrm>
        </p:spPr>
        <p:txBody>
          <a:bodyPr/>
          <a:lstStyle/>
          <a:p>
            <a:r>
              <a:rPr lang="en-US" dirty="0"/>
              <a:t>to a budding activist… </a:t>
            </a:r>
            <a:endParaRPr lang="en-GB" dirty="0"/>
          </a:p>
        </p:txBody>
      </p:sp>
      <p:pic>
        <p:nvPicPr>
          <p:cNvPr id="4098" name="A4E3B1A3-B16C-4456-8177-388F09EE17AF" descr="IMG_4065.jpg">
            <a:extLst>
              <a:ext uri="{FF2B5EF4-FFF2-40B4-BE49-F238E27FC236}">
                <a16:creationId xmlns:a16="http://schemas.microsoft.com/office/drawing/2014/main" id="{2DCD9E8A-030A-28A7-6BBF-BDA72321C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7" y="1196752"/>
            <a:ext cx="6408712" cy="480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414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1D3EA7-B6B2-F83B-DB8A-1E82BD9582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512" y="548680"/>
            <a:ext cx="7524328" cy="865188"/>
          </a:xfrm>
        </p:spPr>
        <p:txBody>
          <a:bodyPr/>
          <a:lstStyle/>
          <a:p>
            <a:r>
              <a:rPr lang="en-US" dirty="0"/>
              <a:t>Inspiration points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47351-F896-BB25-BC94-F194A80E98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512" y="1124744"/>
            <a:ext cx="6840760" cy="722313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From big teams dedicated to insight to small budgets there are options to listen and walk in the shoes of our donors and supporters </a:t>
            </a:r>
          </a:p>
          <a:p>
            <a:endParaRPr lang="en-US" sz="2400" dirty="0"/>
          </a:p>
          <a:p>
            <a:r>
              <a:rPr lang="en-US" sz="2400" dirty="0"/>
              <a:t>“Blend gut intuition with data insight…and weird it out”  </a:t>
            </a:r>
          </a:p>
          <a:p>
            <a:endParaRPr lang="en-US" sz="2400" dirty="0"/>
          </a:p>
          <a:p>
            <a:r>
              <a:rPr lang="en-US" sz="2400" dirty="0"/>
              <a:t>Feedback is a gift </a:t>
            </a:r>
          </a:p>
          <a:p>
            <a:endParaRPr lang="en-US" sz="2400" dirty="0"/>
          </a:p>
          <a:p>
            <a:r>
              <a:rPr lang="en-US" sz="2400" dirty="0"/>
              <a:t>Keep evolving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1188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5F5795-96C3-AD55-9A74-68502E0E3C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544" y="332656"/>
            <a:ext cx="6840760" cy="865188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A964E-5F10-FCDE-28CB-454C9BF351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544" y="2204864"/>
            <a:ext cx="6840760" cy="72231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Over </a:t>
            </a:r>
            <a:r>
              <a:rPr lang="en-US" sz="4000" b="1" dirty="0"/>
              <a:t>£5 million </a:t>
            </a:r>
            <a:r>
              <a:rPr lang="en-US" sz="4000" dirty="0"/>
              <a:t>donated to help sanitation and build toilets across the world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3298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3D3796-DE6E-6728-42E8-EA0DE6F59C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784" y="908720"/>
            <a:ext cx="6840760" cy="865188"/>
          </a:xfrm>
        </p:spPr>
        <p:txBody>
          <a:bodyPr/>
          <a:lstStyle/>
          <a:p>
            <a:r>
              <a:rPr lang="en-US" dirty="0"/>
              <a:t>Thank you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B607C-350D-D427-F750-B418E7C40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60848"/>
            <a:ext cx="4743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68023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7C820A7020C24B8073858A0453E659" ma:contentTypeVersion="14" ma:contentTypeDescription="Create a new document." ma:contentTypeScope="" ma:versionID="3393f526bcff0a506fad0ce62e8a8cc8">
  <xsd:schema xmlns:xsd="http://www.w3.org/2001/XMLSchema" xmlns:xs="http://www.w3.org/2001/XMLSchema" xmlns:p="http://schemas.microsoft.com/office/2006/metadata/properties" xmlns:ns3="4717e180-4dfb-49ad-9bdb-adef0323596c" xmlns:ns4="c6c2745d-a275-40f7-bb23-7accf06a3c6a" targetNamespace="http://schemas.microsoft.com/office/2006/metadata/properties" ma:root="true" ma:fieldsID="b68b50333823504ba41cf58c14fcb1a7" ns3:_="" ns4:_="">
    <xsd:import namespace="4717e180-4dfb-49ad-9bdb-adef0323596c"/>
    <xsd:import namespace="c6c2745d-a275-40f7-bb23-7accf06a3c6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17e180-4dfb-49ad-9bdb-adef032359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c2745d-a275-40f7-bb23-7accf06a3c6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435D18-76EB-4A43-AFAE-646BFB54017F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terms/"/>
    <ds:schemaRef ds:uri="c6c2745d-a275-40f7-bb23-7accf06a3c6a"/>
    <ds:schemaRef ds:uri="http://schemas.microsoft.com/office/2006/metadata/properties"/>
    <ds:schemaRef ds:uri="4717e180-4dfb-49ad-9bdb-adef0323596c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E2457B-3998-4501-9C4B-F05B661EC0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17e180-4dfb-49ad-9bdb-adef0323596c"/>
    <ds:schemaRef ds:uri="c6c2745d-a275-40f7-bb23-7accf06a3c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088F10-A764-4611-957C-A6926DCDFB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cover</Template>
  <TotalTime>1</TotalTime>
  <Words>520</Words>
  <Application>Microsoft Office PowerPoint</Application>
  <PresentationFormat>On-screen Show (4:3)</PresentationFormat>
  <Paragraphs>72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11</vt:i4>
      </vt:variant>
    </vt:vector>
  </HeadingPairs>
  <TitlesOfParts>
    <vt:vector size="36" baseType="lpstr">
      <vt:lpstr>Calibri</vt:lpstr>
      <vt:lpstr>Varah</vt:lpstr>
      <vt:lpstr>Varah </vt:lpstr>
      <vt:lpstr>Arial</vt:lpstr>
      <vt:lpstr>3_Custom Design</vt:lpstr>
      <vt:lpstr>1_Custom Design</vt:lpstr>
      <vt:lpstr>12_Custom Design</vt:lpstr>
      <vt:lpstr>8_Custom Design</vt:lpstr>
      <vt:lpstr>2_Custom Design</vt:lpstr>
      <vt:lpstr>5_Custom Design</vt:lpstr>
      <vt:lpstr>7_Custom Design</vt:lpstr>
      <vt:lpstr>4_Custom Design</vt:lpstr>
      <vt:lpstr>9_Custom Design</vt:lpstr>
      <vt:lpstr>Custom Design</vt:lpstr>
      <vt:lpstr>10_Custom Design</vt:lpstr>
      <vt:lpstr>11_Custom Design</vt:lpstr>
      <vt:lpstr>6_Custom Design</vt:lpstr>
      <vt:lpstr>13_Custom Design</vt:lpstr>
      <vt:lpstr>14_Custom Design</vt:lpstr>
      <vt:lpstr>15_Custom Design</vt:lpstr>
      <vt:lpstr>16_Custom Design</vt:lpstr>
      <vt:lpstr>17_Custom Design</vt:lpstr>
      <vt:lpstr>19_Custom Design</vt:lpstr>
      <vt:lpstr>12_Office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Joanna Culling</cp:lastModifiedBy>
  <cp:revision>113</cp:revision>
  <cp:lastPrinted>2022-08-23T13:24:15Z</cp:lastPrinted>
  <dcterms:created xsi:type="dcterms:W3CDTF">2018-09-05T08:36:28Z</dcterms:created>
  <dcterms:modified xsi:type="dcterms:W3CDTF">2022-11-07T17:23:34Z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0x010100FC7C820A7020C24B8073858A0453E659</vt:lpwstr>
  </property>
</Properties>
</file>