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Lst>
  <p:notesMasterIdLst>
    <p:notesMasterId r:id="rId22"/>
  </p:notesMasterIdLst>
  <p:sldIdLst>
    <p:sldId id="367" r:id="rId7"/>
    <p:sldId id="391" r:id="rId8"/>
    <p:sldId id="370" r:id="rId9"/>
    <p:sldId id="371" r:id="rId10"/>
    <p:sldId id="372" r:id="rId11"/>
    <p:sldId id="373" r:id="rId12"/>
    <p:sldId id="377" r:id="rId13"/>
    <p:sldId id="384" r:id="rId14"/>
    <p:sldId id="383" r:id="rId15"/>
    <p:sldId id="376" r:id="rId16"/>
    <p:sldId id="378" r:id="rId17"/>
    <p:sldId id="393" r:id="rId18"/>
    <p:sldId id="392" r:id="rId19"/>
    <p:sldId id="385" r:id="rId20"/>
    <p:sldId id="274" r:id="rId21"/>
  </p:sldIdLst>
  <p:sldSz cx="12192000" cy="6858000"/>
  <p:notesSz cx="6889750" cy="10018713"/>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nes" initials="AJ" lastIdx="1" clrIdx="0">
    <p:extLst>
      <p:ext uri="{19B8F6BF-5375-455C-9EA6-DF929625EA0E}">
        <p15:presenceInfo xmlns:p15="http://schemas.microsoft.com/office/powerpoint/2012/main" userId="S-1-5-21-2069048030-1101152762-622671684-11038" providerId="AD"/>
      </p:ext>
    </p:extLst>
  </p:cmAuthor>
  <p:cmAuthor id="2" name="Flavia Gapper" initials="FG" lastIdx="3" clrIdx="1">
    <p:extLst>
      <p:ext uri="{19B8F6BF-5375-455C-9EA6-DF929625EA0E}">
        <p15:presenceInfo xmlns:p15="http://schemas.microsoft.com/office/powerpoint/2012/main" userId="S-1-5-21-2069048030-1101152762-622671684-60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B95"/>
    <a:srgbClr val="37424A"/>
    <a:srgbClr val="3E4B50"/>
    <a:srgbClr val="FAE700"/>
    <a:srgbClr val="008B95"/>
    <a:srgbClr val="60C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5"/>
    <p:restoredTop sz="61277" autoAdjust="0"/>
  </p:normalViewPr>
  <p:slideViewPr>
    <p:cSldViewPr snapToGrid="0">
      <p:cViewPr varScale="1">
        <p:scale>
          <a:sx n="68" d="100"/>
          <a:sy n="68" d="100"/>
        </p:scale>
        <p:origin x="600" y="48"/>
      </p:cViewPr>
      <p:guideLst/>
    </p:cSldViewPr>
  </p:slideViewPr>
  <p:notesTextViewPr>
    <p:cViewPr>
      <p:scale>
        <a:sx n="1" d="1"/>
        <a:sy n="1" d="1"/>
      </p:scale>
      <p:origin x="0" y="0"/>
    </p:cViewPr>
  </p:notesTextViewPr>
  <p:notesViewPr>
    <p:cSldViewPr snapToGrid="0">
      <p:cViewPr varScale="1">
        <p:scale>
          <a:sx n="45" d="100"/>
          <a:sy n="45" d="100"/>
        </p:scale>
        <p:origin x="280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Wellbeing</a:t>
            </a:r>
            <a:r>
              <a:rPr lang="en-US" baseline="0" dirty="0"/>
              <a:t> Wheel</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2676"/>
          </a:xfrm>
          <a:prstGeom prst="rect">
            <a:avLst/>
          </a:prstGeom>
        </p:spPr>
        <p:txBody>
          <a:bodyPr vert="horz" lIns="92446" tIns="46223" rIns="92446" bIns="46223" rtlCol="0"/>
          <a:lstStyle>
            <a:lvl1pPr algn="l">
              <a:defRPr sz="1200" b="0" i="0">
                <a:latin typeface="Verdana" panose="020B0604030504040204" pitchFamily="34" charset="0"/>
              </a:defRPr>
            </a:lvl1pPr>
          </a:lstStyle>
          <a:p>
            <a:endParaRPr lang="en-US"/>
          </a:p>
        </p:txBody>
      </p:sp>
      <p:sp>
        <p:nvSpPr>
          <p:cNvPr id="3" name="Date Placeholder 2"/>
          <p:cNvSpPr>
            <a:spLocks noGrp="1"/>
          </p:cNvSpPr>
          <p:nvPr>
            <p:ph type="dt" idx="1"/>
          </p:nvPr>
        </p:nvSpPr>
        <p:spPr>
          <a:xfrm>
            <a:off x="3902598" y="0"/>
            <a:ext cx="2985558" cy="502676"/>
          </a:xfrm>
          <a:prstGeom prst="rect">
            <a:avLst/>
          </a:prstGeom>
        </p:spPr>
        <p:txBody>
          <a:bodyPr vert="horz" lIns="92446" tIns="46223" rIns="92446" bIns="46223" rtlCol="0"/>
          <a:lstStyle>
            <a:lvl1pPr algn="r">
              <a:defRPr sz="1200" b="0" i="0">
                <a:latin typeface="Verdana" panose="020B0604030504040204" pitchFamily="34" charset="0"/>
              </a:defRPr>
            </a:lvl1pPr>
          </a:lstStyle>
          <a:p>
            <a:fld id="{76F60C43-D81F-C949-954F-FDD0287A0709}" type="datetimeFigureOut">
              <a:rPr lang="en-US" smtClean="0"/>
              <a:pPr/>
              <a:t>10/11/2024</a:t>
            </a:fld>
            <a:endParaRPr lang="en-US"/>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976" y="4821505"/>
            <a:ext cx="5511800" cy="3944869"/>
          </a:xfrm>
          <a:prstGeom prst="rect">
            <a:avLst/>
          </a:prstGeom>
        </p:spPr>
        <p:txBody>
          <a:bodyPr vert="horz" lIns="92446" tIns="46223" rIns="92446" bIns="4622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516040"/>
            <a:ext cx="2985558" cy="502675"/>
          </a:xfrm>
          <a:prstGeom prst="rect">
            <a:avLst/>
          </a:prstGeom>
        </p:spPr>
        <p:txBody>
          <a:bodyPr vert="horz" lIns="92446" tIns="46223" rIns="92446" bIns="46223" rtlCol="0" anchor="b"/>
          <a:lstStyle>
            <a:lvl1pPr algn="l">
              <a:defRPr sz="1200" b="0" i="0">
                <a:latin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902598" y="9516040"/>
            <a:ext cx="2985558" cy="502675"/>
          </a:xfrm>
          <a:prstGeom prst="rect">
            <a:avLst/>
          </a:prstGeom>
        </p:spPr>
        <p:txBody>
          <a:bodyPr vert="horz" lIns="92446" tIns="46223" rIns="92446" bIns="46223" rtlCol="0" anchor="b"/>
          <a:lstStyle>
            <a:lvl1pPr algn="r">
              <a:defRPr sz="1200" b="0" i="0">
                <a:latin typeface="Verdana" panose="020B0604030504040204" pitchFamily="34" charset="0"/>
              </a:defRPr>
            </a:lvl1pPr>
          </a:lstStyle>
          <a:p>
            <a:fld id="{4E54D2A0-703F-0D45-974C-C706D090E6A2}" type="slidenum">
              <a:rPr lang="en-US" smtClean="0"/>
              <a:pPr/>
              <a:t>‹#›</a:t>
            </a:fld>
            <a:endParaRPr lang="en-US"/>
          </a:p>
        </p:txBody>
      </p:sp>
    </p:spTree>
    <p:extLst>
      <p:ext uri="{BB962C8B-B14F-4D97-AF65-F5344CB8AC3E}">
        <p14:creationId xmlns:p14="http://schemas.microsoft.com/office/powerpoint/2010/main" val="182612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Tina</a:t>
            </a:r>
          </a:p>
          <a:p>
            <a:r>
              <a:rPr lang="en-GB" dirty="0"/>
              <a:t>Today we are going to be talking about looking after your wellbeing.  But there’s a bit of a spoiler … nowadays we hear quite a lot about wellbeing so it’s unlikely the things in this presentation will be new to you.  The challenge therefore will be about whether you want to take action as a result of what we have talked about.</a:t>
            </a:r>
          </a:p>
          <a:p>
            <a:r>
              <a:rPr lang="en-GB" dirty="0"/>
              <a:t>We will give you a tool you can use to think about what needs to change in your life to improve aspects of your wellbeing and it guides you to set yourself some goals if you wish to do so but it is still up to you whether you decide to make changes or not.</a:t>
            </a:r>
          </a:p>
          <a:p>
            <a:r>
              <a:rPr lang="en-GB" dirty="0"/>
              <a:t>It can be easy to imagine that we are stuck, that circumstances prevent us from making changes, that other people need to change to improve things for us.  Well, we can sometimes change our situation but we will very rarely if ever change other people so there can be a real benefit in focussing on what we can do for ourselves to improve our wellbeing.  (Obviously that doesn’t mean we should not use the channels available to us if we are being treated inappropriately in the workplace!)</a:t>
            </a:r>
          </a:p>
        </p:txBody>
      </p:sp>
      <p:sp>
        <p:nvSpPr>
          <p:cNvPr id="4" name="Slide Number Placeholder 3"/>
          <p:cNvSpPr>
            <a:spLocks noGrp="1"/>
          </p:cNvSpPr>
          <p:nvPr>
            <p:ph type="sldNum" sz="quarter" idx="5"/>
          </p:nvPr>
        </p:nvSpPr>
        <p:spPr/>
        <p:txBody>
          <a:bodyPr/>
          <a:lstStyle/>
          <a:p>
            <a:fld id="{4E54D2A0-703F-0D45-974C-C706D090E6A2}" type="slidenum">
              <a:rPr lang="en-US" smtClean="0"/>
              <a:pPr/>
              <a:t>1</a:t>
            </a:fld>
            <a:endParaRPr lang="en-US"/>
          </a:p>
        </p:txBody>
      </p:sp>
    </p:spTree>
    <p:extLst>
      <p:ext uri="{BB962C8B-B14F-4D97-AF65-F5344CB8AC3E}">
        <p14:creationId xmlns:p14="http://schemas.microsoft.com/office/powerpoint/2010/main" val="317958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6" y="4821505"/>
            <a:ext cx="5511800" cy="4876677"/>
          </a:xfrm>
        </p:spPr>
        <p:txBody>
          <a:bodyPr/>
          <a:lstStyle/>
          <a:p>
            <a:r>
              <a:rPr lang="en-US" dirty="0" err="1">
                <a:cs typeface="Calibri"/>
              </a:rPr>
              <a:t>tina</a:t>
            </a:r>
            <a:endParaRPr lang="en-US" dirty="0">
              <a:cs typeface="Calibri"/>
            </a:endParaRPr>
          </a:p>
          <a:p>
            <a:r>
              <a:rPr lang="en-US" dirty="0">
                <a:cs typeface="Calibri"/>
              </a:rPr>
              <a:t>Show just the heading for this slide.  </a:t>
            </a:r>
          </a:p>
          <a:p>
            <a:r>
              <a:rPr lang="en-US" dirty="0">
                <a:cs typeface="Calibri"/>
              </a:rPr>
              <a:t>The HSE and other equivalent bodies in the nations have identified 6-7 main causes of workplace stress.  I wonder if we can come up with all of them in the chat.  In this, we won’t read out all contributions but the different issues that are mentioned.</a:t>
            </a:r>
          </a:p>
          <a:p>
            <a:r>
              <a:rPr lang="en-US" dirty="0">
                <a:cs typeface="Calibri"/>
              </a:rPr>
              <a:t>One person to read out answers and the other to link them to the HSE categories.  Then go through the list and also highlight any that haven’t been mentioned</a:t>
            </a:r>
          </a:p>
          <a:p>
            <a:endParaRPr lang="en-US" dirty="0">
              <a:cs typeface="Calibri"/>
            </a:endParaRPr>
          </a:p>
          <a:p>
            <a:r>
              <a:rPr lang="en-US" dirty="0">
                <a:cs typeface="Calibri"/>
              </a:rPr>
              <a:t>There may be things you can do to reduce your stress, depending on your situation.</a:t>
            </a:r>
          </a:p>
          <a:p>
            <a:r>
              <a:rPr lang="en-US" dirty="0">
                <a:cs typeface="Calibri"/>
              </a:rPr>
              <a:t>Some examples might be:</a:t>
            </a:r>
          </a:p>
          <a:p>
            <a:r>
              <a:rPr lang="en-US" dirty="0">
                <a:cs typeface="Calibri"/>
              </a:rPr>
              <a:t>A knee jerk reaction to a high workload is to stop taking breaks.  There is no research that you will be more efficient or effective if you don’t take breaks.  We can all do it over a short space of time if it’s necessary but it is not a long term solution.  And we need breaks for our overall wellbeing.  We need to eat properly rather than at our desk or on the move, we need time away from our screens, we need to move our bodies.  We may also need to think about whether we are working smart when we are working – are you constantly interrupted by emails or colleagues?  Can you set some boundaries around that and be properly available for less time rather than partially available all the time?</a:t>
            </a:r>
          </a:p>
          <a:p>
            <a:r>
              <a:rPr lang="en-US" dirty="0">
                <a:cs typeface="Calibri"/>
              </a:rPr>
              <a:t>Some people have found that they are much less engaged with colleagues since </a:t>
            </a:r>
            <a:r>
              <a:rPr lang="en-US" dirty="0" err="1">
                <a:cs typeface="Calibri"/>
              </a:rPr>
              <a:t>Covid</a:t>
            </a:r>
            <a:r>
              <a:rPr lang="en-US" dirty="0">
                <a:cs typeface="Calibri"/>
              </a:rPr>
              <a:t> because so many people now are working at least partially from home.  If you are missing those closer relationships, which perhaps were one of the perks of the job, the chances are you are not the only person to feel like that.  Is there something you can do to make a difference?  Maybe going into the office when colleagues are there or arranging a chat via Teams.</a:t>
            </a:r>
          </a:p>
          <a:p>
            <a:endParaRPr lang="en-US" dirty="0">
              <a:cs typeface="Calibri"/>
            </a:endParaRPr>
          </a:p>
          <a:p>
            <a:r>
              <a:rPr lang="en-US" dirty="0">
                <a:cs typeface="Calibri"/>
              </a:rPr>
              <a:t>Some things may be much harder to address on your own  of course and you may need to use the in-work supports that are available:</a:t>
            </a:r>
          </a:p>
          <a:p>
            <a:r>
              <a:rPr lang="en-US" dirty="0">
                <a:cs typeface="Calibri"/>
              </a:rPr>
              <a:t>Your line manager, HR, mediation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815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6" y="4821505"/>
            <a:ext cx="5511800" cy="4350204"/>
          </a:xfrm>
        </p:spPr>
        <p:txBody>
          <a:bodyPr/>
          <a:lstStyle/>
          <a:p>
            <a:r>
              <a:rPr lang="en-US" dirty="0">
                <a:cs typeface="Calibri"/>
              </a:rPr>
              <a:t>Kath</a:t>
            </a:r>
          </a:p>
          <a:p>
            <a:r>
              <a:rPr lang="en-US" dirty="0">
                <a:cs typeface="Calibri"/>
              </a:rPr>
              <a:t>Explain the stress bucket and give people a couple of minutes to write down for themselves the things that are in their stress bucket.</a:t>
            </a:r>
          </a:p>
          <a:p>
            <a:r>
              <a:rPr lang="en-US" dirty="0">
                <a:cs typeface="Calibri"/>
              </a:rPr>
              <a:t>Then do a poll (multiple choice)</a:t>
            </a:r>
          </a:p>
          <a:p>
            <a:r>
              <a:rPr lang="en-US" dirty="0">
                <a:cs typeface="Calibri"/>
              </a:rPr>
              <a:t>How full is  your bucket?</a:t>
            </a:r>
          </a:p>
          <a:p>
            <a:r>
              <a:rPr lang="en-US" dirty="0">
                <a:cs typeface="Calibri"/>
              </a:rPr>
              <a:t>It’s pretty empty at the moment</a:t>
            </a:r>
          </a:p>
          <a:p>
            <a:r>
              <a:rPr lang="en-US" dirty="0">
                <a:cs typeface="Calibri"/>
              </a:rPr>
              <a:t>It’s manageable – about half full</a:t>
            </a:r>
          </a:p>
          <a:p>
            <a:r>
              <a:rPr lang="en-US" dirty="0">
                <a:cs typeface="Calibri"/>
              </a:rPr>
              <a:t>It’s getting close to the top I’m stressed</a:t>
            </a:r>
          </a:p>
          <a:p>
            <a:r>
              <a:rPr lang="en-US" dirty="0">
                <a:cs typeface="Calibri"/>
              </a:rPr>
              <a:t>It’s overflowing I’m struggling to cope</a:t>
            </a:r>
          </a:p>
          <a:p>
            <a:endParaRPr lang="en-US" dirty="0">
              <a:cs typeface="Calibri"/>
            </a:endParaRPr>
          </a:p>
          <a:p>
            <a:r>
              <a:rPr lang="en-US" dirty="0">
                <a:cs typeface="Calibri"/>
              </a:rPr>
              <a:t>Then mention the tap and coping strategies – good and (briefly) bad to lead into the next slide.</a:t>
            </a:r>
          </a:p>
          <a:p>
            <a:r>
              <a:rPr lang="en-US" dirty="0">
                <a:cs typeface="Calibri"/>
              </a:rPr>
              <a:t>Also encourage anyone who has put down they are in the bottom two categories to look for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22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tina</a:t>
            </a:r>
            <a:endParaRPr lang="en-US" dirty="0">
              <a:cs typeface="Calibri"/>
            </a:endParaRPr>
          </a:p>
          <a:p>
            <a:r>
              <a:rPr lang="en-US" dirty="0">
                <a:cs typeface="Calibri"/>
              </a:rPr>
              <a:t>Show just the heading to this slide first and ask for comments in the chat.  </a:t>
            </a:r>
          </a:p>
          <a:p>
            <a:r>
              <a:rPr lang="en-US" dirty="0">
                <a:cs typeface="Calibri"/>
              </a:rPr>
              <a:t>If possible have one person sharing the slides and one person reading out things from the chat for this bit.</a:t>
            </a:r>
          </a:p>
          <a:p>
            <a:r>
              <a:rPr lang="en-US" dirty="0">
                <a:cs typeface="Calibri"/>
              </a:rPr>
              <a:t>While waiting for comments to come through could say something like</a:t>
            </a:r>
          </a:p>
          <a:p>
            <a:r>
              <a:rPr lang="en-US" dirty="0">
                <a:cs typeface="Calibri"/>
              </a:rPr>
              <a:t>We hear about mental health all the time nowadays but we may mean different things when we are thinking about it and for some it may still be quite a taboo topic.  For example, you might be quite happy talking to others about their mental health, but less comfortable talking about yours!</a:t>
            </a:r>
          </a:p>
          <a:p>
            <a:r>
              <a:rPr lang="en-US" dirty="0">
                <a:cs typeface="Calibri"/>
              </a:rPr>
              <a:t>Move discussion forward through comments in the chat.  Depending on participation, may not be able to get to all comments.</a:t>
            </a:r>
          </a:p>
          <a:p>
            <a:r>
              <a:rPr lang="en-US" dirty="0">
                <a:cs typeface="Calibri"/>
              </a:rPr>
              <a:t>Then show the slide and  explain that this is not a definition but more a description and perhaps shows how wide this issue is.</a:t>
            </a:r>
          </a:p>
          <a:p>
            <a:r>
              <a:rPr lang="en-US" dirty="0">
                <a:cs typeface="Calibri"/>
              </a:rPr>
              <a:t>I wonder which of these surprise you or speak to you?  (Presenters could discuss this for a minute or two)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75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We promised you a tool to help you manage and improve your wellbeing in different areas of your life and here it is.  This is actually a prototype so we would really welcome your feedback as we are developing it.</a:t>
            </a:r>
          </a:p>
          <a:p>
            <a:r>
              <a:rPr lang="en-US" dirty="0">
                <a:cs typeface="Calibri"/>
              </a:rPr>
              <a:t>Please put your email address in the chat if you would be willing to give feedback – even if it’s just ‘it was too complicated I just gave up’ or ‘it seemed like a good idea but….’  obviously positive comments will also be helpful!!  Put the document in the chat and can send individually to anyone who is willing to give feedback.</a:t>
            </a:r>
          </a:p>
          <a:p>
            <a:r>
              <a:rPr lang="en-US" dirty="0">
                <a:cs typeface="Calibri"/>
              </a:rPr>
              <a:t>Talk through the tool and give examples.</a:t>
            </a:r>
          </a:p>
          <a:p>
            <a:r>
              <a:rPr lang="en-US" dirty="0">
                <a:cs typeface="Calibri"/>
              </a:rPr>
              <a:t>Give information about where they can download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527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We have mentioned already the benefits of mindfulness – being in the moment.  The research suggests that regular mindfulness practice can reduce anxiety and depression, boost immunity, improve sleep, reduce stress, reduce high </a:t>
            </a:r>
            <a:r>
              <a:rPr lang="en-US" dirty="0" err="1">
                <a:cs typeface="Calibri"/>
              </a:rPr>
              <a:t>bloo</a:t>
            </a:r>
            <a:r>
              <a:rPr lang="en-US" dirty="0">
                <a:cs typeface="Calibri"/>
              </a:rPr>
              <a:t>. pressure and much more.  So join in with this as much as you feel comfortable to do so – and this will only last a few minutes.</a:t>
            </a:r>
          </a:p>
          <a:p>
            <a:endParaRPr lang="en-US" dirty="0">
              <a:cs typeface="Calibri"/>
            </a:endParaRPr>
          </a:p>
          <a:p>
            <a:r>
              <a:rPr lang="en-US" dirty="0">
                <a:cs typeface="Calibri"/>
              </a:rPr>
              <a:t>So you can focus on the lovely picture on the slide, close your eyes if you feel comfortable or just look out of the window.</a:t>
            </a:r>
          </a:p>
          <a:p>
            <a:r>
              <a:rPr lang="en-US" dirty="0">
                <a:cs typeface="Calibri"/>
              </a:rPr>
              <a:t>Make sure you are sitting comfortably with your feet flat on the floor, your back supported by your chair, your hands relaxed and on your lap.  Just focus on your breathing</a:t>
            </a:r>
          </a:p>
          <a:p>
            <a:r>
              <a:rPr lang="en-US" dirty="0">
                <a:cs typeface="Calibri"/>
              </a:rPr>
              <a:t>Scan down your body and imagine all the tension being lifted away start with your head……</a:t>
            </a:r>
          </a:p>
          <a:p>
            <a:r>
              <a:rPr lang="en-US" dirty="0">
                <a:cs typeface="Calibri"/>
              </a:rPr>
              <a:t>You will find as you sit here that thoughts will keep coming into your mind.  Try to just notice them rather than engaging with them and then letting them go.  Try to stay in the moment</a:t>
            </a:r>
          </a:p>
          <a:p>
            <a:r>
              <a:rPr lang="en-US" dirty="0">
                <a:cs typeface="Calibri"/>
              </a:rPr>
              <a:t>Notice what you can hear when you are sitting so quietly – maybe a clock ticking, birds in the garden, passing traffic, the wind in the trees</a:t>
            </a:r>
          </a:p>
          <a:p>
            <a:r>
              <a:rPr lang="en-US" dirty="0">
                <a:cs typeface="Calibri"/>
              </a:rPr>
              <a:t>And now start to focus on your body again if you have had your eyes shut, start to open them, wriggle your fingers and toes, give your shoulders a shake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0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2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8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Tina</a:t>
            </a:r>
          </a:p>
          <a:p>
            <a:r>
              <a:rPr lang="en-US" dirty="0">
                <a:cs typeface="Calibri"/>
              </a:rPr>
              <a:t>We are hoping that you will participate as much as you feel comfortable doing in this session, by using the chat function in discussions we suggest and there will also be a few polls to get us thinking. (If appropriate: do be mindful that this session will be recorded so don’t add in comments that you would not want to be read out.  For our part, we won’t link names to anything we are reading from the chat and, if we think anything is better dealt with privately, we will contact you after the session.)  We also </a:t>
            </a:r>
            <a:r>
              <a:rPr lang="en-US" dirty="0" err="1">
                <a:cs typeface="Calibri"/>
              </a:rPr>
              <a:t>apologise</a:t>
            </a:r>
            <a:r>
              <a:rPr lang="en-US" dirty="0">
                <a:cs typeface="Calibri"/>
              </a:rPr>
              <a:t> in advance if we don’t get to all comments.</a:t>
            </a:r>
          </a:p>
          <a:p>
            <a:r>
              <a:rPr lang="en-US" dirty="0">
                <a:cs typeface="Calibri"/>
              </a:rPr>
              <a:t>The session should not be too triggering but do make sure you look after yourself and, if anything does touch a nerve, make sure you look after yourself and dip out for a few minutes if you need to.</a:t>
            </a:r>
          </a:p>
          <a:p>
            <a:r>
              <a:rPr lang="en-US" dirty="0">
                <a:cs typeface="Calibri"/>
              </a:rPr>
              <a:t>So, this is what we will cover during the session today.</a:t>
            </a:r>
          </a:p>
          <a:p>
            <a:r>
              <a:rPr lang="en-US" dirty="0">
                <a:cs typeface="Calibri"/>
              </a:rPr>
              <a:t>We will be asking you for your number 1 stress management technique / thing you do to manage your mental health and WB – maybe keep that in mind for later.</a:t>
            </a:r>
          </a:p>
          <a:p>
            <a:r>
              <a:rPr lang="en-US" dirty="0">
                <a:cs typeface="Calibri"/>
              </a:rPr>
              <a:t>But for now let’s think about what the term mental health means to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40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tina</a:t>
            </a:r>
            <a:endParaRPr lang="en-US" dirty="0">
              <a:cs typeface="Calibri"/>
            </a:endParaRPr>
          </a:p>
          <a:p>
            <a:r>
              <a:rPr lang="en-US" dirty="0">
                <a:cs typeface="Calibri"/>
              </a:rPr>
              <a:t>Show just the heading to this slide first and ask for comments in the chat.  </a:t>
            </a:r>
          </a:p>
          <a:p>
            <a:r>
              <a:rPr lang="en-US" dirty="0">
                <a:cs typeface="Calibri"/>
              </a:rPr>
              <a:t>If possible have one person sharing the slides and one person reading out things from the chat for this bit.</a:t>
            </a:r>
          </a:p>
          <a:p>
            <a:r>
              <a:rPr lang="en-US" dirty="0">
                <a:cs typeface="Calibri"/>
              </a:rPr>
              <a:t>While waiting for comments to come through could say something like</a:t>
            </a:r>
          </a:p>
          <a:p>
            <a:r>
              <a:rPr lang="en-US" dirty="0">
                <a:cs typeface="Calibri"/>
              </a:rPr>
              <a:t>We hear about mental health all the time nowadays but we may mean different things when we are thinking about it and for some it may still be quite a taboo topic.  For example, you might be quite happy talking to others about their mental health, but less comfortable talking about yours!</a:t>
            </a:r>
          </a:p>
          <a:p>
            <a:r>
              <a:rPr lang="en-US" dirty="0">
                <a:cs typeface="Calibri"/>
              </a:rPr>
              <a:t>Move discussion forward through comments in the chat.  Depending on participation, may not be able to get to all comments.</a:t>
            </a:r>
          </a:p>
          <a:p>
            <a:r>
              <a:rPr lang="en-US" dirty="0">
                <a:cs typeface="Calibri"/>
              </a:rPr>
              <a:t>Then show the slide and  explain that this is not a definition but more a description and perhaps shows how wide this issue is.</a:t>
            </a:r>
          </a:p>
          <a:p>
            <a:r>
              <a:rPr lang="en-US" dirty="0">
                <a:cs typeface="Calibri"/>
              </a:rPr>
              <a:t>I wonder which of these surprise you or speak to you?  (Presenters could discuss this for a minute or two)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3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Show just the heading on this slide first.- and ask is it is MH condition?  Y or N in the chat.</a:t>
            </a:r>
          </a:p>
          <a:p>
            <a:r>
              <a:rPr lang="en-US" dirty="0">
                <a:cs typeface="Calibri"/>
              </a:rPr>
              <a:t>So, the last point on the previous slide was about how stress affects us.  You are probably all aware, if you think about it, that there are times when you deal better or less well with stress and we will look at the reasons for this over the next few slides. But first of all let’s think about what stress is.</a:t>
            </a:r>
          </a:p>
          <a:p>
            <a:r>
              <a:rPr lang="en-US" dirty="0">
                <a:cs typeface="Calibri"/>
              </a:rPr>
              <a:t>Put up a poll – is stress a mental illness? (probably get more people who say not but interesting to see)</a:t>
            </a:r>
          </a:p>
          <a:p>
            <a:r>
              <a:rPr lang="en-US" dirty="0">
                <a:cs typeface="Calibri"/>
              </a:rPr>
              <a:t>Then show the rest of the slide and talk through.</a:t>
            </a:r>
          </a:p>
          <a:p>
            <a:r>
              <a:rPr lang="en-US" dirty="0">
                <a:cs typeface="Calibri"/>
              </a:rPr>
              <a:t>It is important to remember that some element of stress is not always a bad thing.  Sometimes I like to think about a continuum from pressure to stress, where some pressure can be helpful to ensure we get things done – the pressure to get up in time for work, to catch the train we have bought the ticket for, to complete and task by the deadline and so on and when there is too much pressure it becomes more detrimental – for example too many deadlines looming, an older parent having a fall when your life is already full with work and children.</a:t>
            </a:r>
          </a:p>
          <a:p>
            <a:r>
              <a:rPr lang="en-US" dirty="0">
                <a:cs typeface="Calibri"/>
              </a:rPr>
              <a:t>On the next slide, we will be looking at the symptoms of stress, which we will all experience differently but it is also worth remembering that we are all different so what makes me feel stressed might not affect you at all whereas something that really stresses you might not be an issue for me.  I think the risk of being late for something is a good example of this.  Some people will make sure they are always early and will be very stressed if they think they are going to be late, whereas others take being late in their stride</a:t>
            </a:r>
          </a:p>
          <a:p>
            <a:r>
              <a:rPr lang="en-US" dirty="0">
                <a:cs typeface="Calibri"/>
              </a:rPr>
              <a:t>Then do another poll – is it easier to talk about stress or about mental health? (likely to get more people who think it’s easier to talk about stress)  We might comment on this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82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These are some of the symptoms we may experience when we are stressed – talk through these</a:t>
            </a:r>
          </a:p>
          <a:p>
            <a:r>
              <a:rPr lang="en-US" dirty="0">
                <a:cs typeface="Calibri"/>
              </a:rPr>
              <a:t>It is worth thinking about how stress affects you.  If you want to put into the chat one or two symptoms you experience, we can read some of them out.  They may be things on this slide or you may have other symptoms altogether.</a:t>
            </a:r>
          </a:p>
          <a:p>
            <a:r>
              <a:rPr lang="en-US" dirty="0">
                <a:cs typeface="Calibri"/>
              </a:rPr>
              <a:t>I don’t know about you – sometimes I find that I become aware of some of the symptoms before I </a:t>
            </a:r>
            <a:r>
              <a:rPr lang="en-US" dirty="0" err="1">
                <a:cs typeface="Calibri"/>
              </a:rPr>
              <a:t>realise</a:t>
            </a:r>
            <a:r>
              <a:rPr lang="en-US" dirty="0">
                <a:cs typeface="Calibri"/>
              </a:rPr>
              <a:t> that perhaps I am feeling stressed.  I might find that my thoughts are racing, or I feel really upset or I am much more tired than I think I should be and I have to ask myself why.</a:t>
            </a:r>
          </a:p>
          <a:p>
            <a:r>
              <a:rPr lang="en-US" dirty="0">
                <a:cs typeface="Calibri"/>
              </a:rPr>
              <a:t>I think the thing with this is to be curious about how we are feeling, stepping back from the situation and thinking what we can do to reduce our stress levels.  And we will come to stress management tips in a while so you can be thinking of what you would like to share with your colleagues with regards to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37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This slide is really about workplace stress related to workload or deadlines.</a:t>
            </a:r>
          </a:p>
          <a:p>
            <a:r>
              <a:rPr lang="en-US" dirty="0">
                <a:cs typeface="Calibri"/>
              </a:rPr>
              <a:t>We won’t spend ages on it, but it shows, as a general rule, obviously not forgetting that we are all different, that some stress or pressure will improve performance whereas too much can cause exhaustion or even burn-out.</a:t>
            </a:r>
          </a:p>
          <a:p>
            <a:r>
              <a:rPr lang="en-US" dirty="0">
                <a:cs typeface="Calibri"/>
              </a:rPr>
              <a:t>We have a separate recorded presentation about work-life balance which considers burn out in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89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This slide helps us to think about how different people may get stressed more quickly than others.  </a:t>
            </a:r>
          </a:p>
          <a:p>
            <a:r>
              <a:rPr lang="en-US" dirty="0">
                <a:cs typeface="Calibri"/>
              </a:rPr>
              <a:t>A colleague may say to you that they are so stressed and they don’t think they can cope with the level of pressure you are all under.  You may be thinking ‘you are right we are all under pressure, we just have to push through, if you keel over it will make things even worse’ etc.  But the it may be that the stress you are all under is affecting them more than it is affecting you.  The stress vulnerability model addresses how our personal vulnerability or resilience impacts how much stress we can cope with.  So if you are feeling quite resilient, you will be able to cope with a greater level of pressure than your colleague who has much higher vulnerability.  You can see this illustrated by the curve on the diagram.  And it is likely that we will be more or less resilient and therefore more or less able to deal with stress at different times in our lives.  Vulnerability might be because of an underlying health condition, other things that are going on in your life or even things that have happened in in your past.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237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a:t>
            </a:r>
          </a:p>
          <a:p>
            <a:r>
              <a:rPr lang="en-US" dirty="0">
                <a:cs typeface="Calibri"/>
              </a:rPr>
              <a:t>We know that many people who are neurodivergent experience higher levels of stress than their neurotypical colleagues, most likely due to needing to operate in a neurotypical world.  This is not a presentation about neurodiversity but we wanted to briefly highlight issues that may be more difficult for colleagues who are autistic or have ADHD or are otherwise neurodivergent.</a:t>
            </a:r>
          </a:p>
          <a:p>
            <a:r>
              <a:rPr lang="en-US" dirty="0">
                <a:cs typeface="Calibri"/>
              </a:rPr>
              <a:t>If you are neurodivergent yourself or have children who are neurodivergent, you will probably recognize some of these issues.</a:t>
            </a:r>
          </a:p>
          <a:p>
            <a:r>
              <a:rPr lang="en-US" dirty="0">
                <a:cs typeface="Calibri"/>
              </a:rPr>
              <a:t>Talk through these issues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A07A8-AC5C-4A32-B055-17DBB1C97C9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08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BB76-3048-CAA7-C929-A2F82DF166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336228-5FDD-0E65-BDAF-081AB1672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570CCC8-BC20-3260-CF00-19AB0D3F1128}"/>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D03AD77F-07C7-7BC1-E669-8D52CF41D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6C988-6C24-E1BF-F8F9-9AAD08BD2DBD}"/>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21400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6679-032E-E516-B2A6-E77A8C37716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02793AC-645B-98A3-11ED-C9970F654F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032E2C-F1C1-81B8-F2EF-E4473CE84DDC}"/>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7E345BF4-9003-3640-26C8-C6E2EC297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7672D-E32B-D924-A39C-B634C5CB4E29}"/>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99473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BE34E6-55A4-5D50-E0F3-F10BC6F6E95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034A4F-2D70-0922-A8E7-690C6D6A38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3C5D55-A726-D37A-061F-EA715A016FFE}"/>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5374C775-6261-F981-4A21-EE7D2085C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1B949-5634-B9A5-9C04-C34E46A2744E}"/>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326247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BB76-3048-CAA7-C929-A2F82DF166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D336228-5FDD-0E65-BDAF-081AB1672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570CCC8-BC20-3260-CF00-19AB0D3F1128}"/>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D03AD77F-07C7-7BC1-E669-8D52CF41D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6C988-6C24-E1BF-F8F9-9AAD08BD2DBD}"/>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844329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60BE-F8A7-368E-E8ED-306D951A8A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07B575-CBE5-1387-77C4-0A5B7087787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ACD5A3-B76A-ADC4-B136-5590267E3440}"/>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5302912C-DF32-CDAD-EA63-8187BFD6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B088D-D587-2AC8-47F3-3A7F0DD2B19B}"/>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94659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1395-B7A8-C988-32C6-B4D1B86402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5D38E69-F899-FD12-2BF8-D794F85E3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C055F4-DE6B-5D77-6B6A-91E6E6FA6EC7}"/>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AE308681-437B-0B57-9C82-8464E5379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18593-3FA7-C272-CF4A-FA6BE45BF2B4}"/>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136441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9758-6002-0F44-0DCE-E0BBFD8CB1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E3F847-6ED9-7666-E669-E852B83C59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9E47B6-B72C-06CA-83A9-D2828EDE02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595574F-25B1-7280-189B-42E5DDD07C5D}"/>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6B6DCBD-E8B1-DA84-7A2E-CA9A91E91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5B372-3E6C-1DCA-C220-5542B4AB3A89}"/>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3820376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E02D-211A-D354-ED33-B787D6C747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B730DA-639E-B17A-8A21-9B5D9F368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E33894-1B03-F8FF-F127-57077F294D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2D5DCBC-8365-4D12-997D-70E7432D99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DF1435-46C2-66B2-9ED4-20742E67B2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C17BC9-6EB3-CAB0-5A2B-F109660F8B59}"/>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8" name="Footer Placeholder 7">
            <a:extLst>
              <a:ext uri="{FF2B5EF4-FFF2-40B4-BE49-F238E27FC236}">
                <a16:creationId xmlns:a16="http://schemas.microsoft.com/office/drawing/2014/main" id="{063E8180-4F33-E892-437B-FC39CD71B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66C99-22E8-3286-3373-7C398706C445}"/>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63089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742C-763F-9F04-0C49-826954DC05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5953004-037C-0295-DDA9-56585BF71597}"/>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4" name="Footer Placeholder 3">
            <a:extLst>
              <a:ext uri="{FF2B5EF4-FFF2-40B4-BE49-F238E27FC236}">
                <a16:creationId xmlns:a16="http://schemas.microsoft.com/office/drawing/2014/main" id="{1EF05C92-8FCB-CFFD-2002-4E7B40BC9C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031B43-4E94-4E03-AEFA-5BB79AE6ECF8}"/>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3395796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EA46C-9EFF-A840-EE3C-32973D5ABDFB}"/>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3" name="Footer Placeholder 2">
            <a:extLst>
              <a:ext uri="{FF2B5EF4-FFF2-40B4-BE49-F238E27FC236}">
                <a16:creationId xmlns:a16="http://schemas.microsoft.com/office/drawing/2014/main" id="{BB2A7C25-D098-8D31-B028-FB45A9A47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E82566-D175-DC1A-7614-EBAF31918601}"/>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808041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915D-F3FA-BA68-B26A-040365E7DB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DA87F5-9A8E-3932-DA3E-B6C8B4BF0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3A4B69-4B57-2D2B-FAB0-B1990826E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859CD-AE33-37DF-060D-24571A530C79}"/>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0251853-B0F9-BECF-EEB1-828766620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4D62A-FAB3-0661-0353-B9507AC9AEF0}"/>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1049159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60BE-F8A7-368E-E8ED-306D951A8A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07B575-CBE5-1387-77C4-0A5B7087787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ACD5A3-B76A-ADC4-B136-5590267E3440}"/>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5302912C-DF32-CDAD-EA63-8187BFD6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B088D-D587-2AC8-47F3-3A7F0DD2B19B}"/>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70553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A56E-C7A9-2A56-8E15-9EBC26EB14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B3CB23-86D3-94A1-7D0C-1DD8A7632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DF042-26C7-BD7C-2FC2-40C68A276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1AE480-72D7-1376-4E29-0D2731498556}"/>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2272D11-F1AC-889B-14B2-C8F36256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42B89-3D35-DFCA-88E3-ACE26FB8E313}"/>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91104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6679-032E-E516-B2A6-E77A8C37716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02793AC-645B-98A3-11ED-C9970F654F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032E2C-F1C1-81B8-F2EF-E4473CE84DDC}"/>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7E345BF4-9003-3640-26C8-C6E2EC297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7672D-E32B-D924-A39C-B634C5CB4E29}"/>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120176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BE34E6-55A4-5D50-E0F3-F10BC6F6E95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034A4F-2D70-0922-A8E7-690C6D6A38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3C5D55-A726-D37A-061F-EA715A016FFE}"/>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5374C775-6261-F981-4A21-EE7D2085C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1B949-5634-B9A5-9C04-C34E46A2744E}"/>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355227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CAB6-69E8-4C83-AC9A-057139F6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5357AB-9AD7-426E-B44E-D433915F8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47955B-F3D6-4EE3-A7D6-92D5E8DEAF90}"/>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7A659E8E-272E-4620-A68D-0A7906ED57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67533A-420D-46B1-A0A0-9D1B11C43D14}"/>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2378492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EEAB-F87A-43D3-8C35-BBC7F76A01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3586D7-6B4D-4A24-9A41-DE293A4BA0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F10CBF-B4F8-44FE-8473-1A309F1E4B04}"/>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61FE1C9C-EC4E-4A19-83D0-C05358E72B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BFF1B8-A2DB-42D1-B1B0-2068A1A9203D}"/>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566579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5CFC-F635-4299-B4D3-66CF1DABF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6A98B0-6DE2-41E1-B4DD-E5641DAE2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4523DC-9B7B-45B6-978E-3943724FB7F5}"/>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893AAC34-1A5C-46CC-BC6E-E4843B4021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543BB6-E9D7-402F-9DCF-F8989FFC7F96}"/>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461405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8CCA-1390-423D-AFDB-90BF414969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FA4F35-C721-4925-B88F-D82BD728F2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AA60AC-FA81-408B-AF88-005A3AB5C6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563B10-B630-4F6D-BD57-9A702D2FEE4C}"/>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6" name="Footer Placeholder 5">
            <a:extLst>
              <a:ext uri="{FF2B5EF4-FFF2-40B4-BE49-F238E27FC236}">
                <a16:creationId xmlns:a16="http://schemas.microsoft.com/office/drawing/2014/main" id="{FC6C06D1-7AEE-496A-B9AD-425132ECD3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DCA646-C688-4020-A014-FF971010A40D}"/>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2287456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B4C1-2517-407E-944A-E9F0E314D3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D62E07-04BA-45DA-8182-EC9EBB275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8BB4AB-5B0C-461F-BF90-388C4A9F72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35BD00-D6EF-4772-9FBC-CAA809DF5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04F8C8-1382-4F75-824D-C0B3EB0E2B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1F725D-2628-48FC-852D-7757F8C4A605}"/>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8" name="Footer Placeholder 7">
            <a:extLst>
              <a:ext uri="{FF2B5EF4-FFF2-40B4-BE49-F238E27FC236}">
                <a16:creationId xmlns:a16="http://schemas.microsoft.com/office/drawing/2014/main" id="{F759C296-BB0C-4178-934D-EB7FB7F755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B40648-BCAA-46E9-B3C0-585956C65191}"/>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615451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2F3E-2FC0-4520-BEBD-FE8EF23713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587544-E352-4EDB-B2E7-5A6A9625A957}"/>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4" name="Footer Placeholder 3">
            <a:extLst>
              <a:ext uri="{FF2B5EF4-FFF2-40B4-BE49-F238E27FC236}">
                <a16:creationId xmlns:a16="http://schemas.microsoft.com/office/drawing/2014/main" id="{1468C3F9-E33F-4840-B2F8-3A2BE10BD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66393B-7530-4DF5-AAB6-59C4258C4D7C}"/>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677033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3E80D-6D51-4E2C-8495-B569A66191E9}"/>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3" name="Footer Placeholder 2">
            <a:extLst>
              <a:ext uri="{FF2B5EF4-FFF2-40B4-BE49-F238E27FC236}">
                <a16:creationId xmlns:a16="http://schemas.microsoft.com/office/drawing/2014/main" id="{B86E4173-1B9B-4F72-B635-0B41B74315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39C3AE-EE36-4DB6-A1AE-DB8B6EA39E3D}"/>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95004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1395-B7A8-C988-32C6-B4D1B86402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5D38E69-F899-FD12-2BF8-D794F85E3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C055F4-DE6B-5D77-6B6A-91E6E6FA6EC7}"/>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AE308681-437B-0B57-9C82-8464E5379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18593-3FA7-C272-CF4A-FA6BE45BF2B4}"/>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348299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6933-80A1-4263-88D0-34264661F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5BA80A-6F5E-4315-9BAE-44E22A917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91CC55-E445-4489-BD0A-692686004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018D3D-2259-457D-8C7D-A96E2C3237AF}"/>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6" name="Footer Placeholder 5">
            <a:extLst>
              <a:ext uri="{FF2B5EF4-FFF2-40B4-BE49-F238E27FC236}">
                <a16:creationId xmlns:a16="http://schemas.microsoft.com/office/drawing/2014/main" id="{406BF65A-DA92-486F-B7E5-CB9200BF9F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A9065-98C8-4ECC-BAC7-7FFB2D1AB8CC}"/>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344017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8946-9E7A-4A5D-B495-09E0D9F99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EF8848-3BBB-4E9F-A67F-47341D0F6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C2FB07-ECAB-45DE-8E4A-AA6ED5DA1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749A10-74FC-4E71-A47A-F97CE162297B}"/>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6" name="Footer Placeholder 5">
            <a:extLst>
              <a:ext uri="{FF2B5EF4-FFF2-40B4-BE49-F238E27FC236}">
                <a16:creationId xmlns:a16="http://schemas.microsoft.com/office/drawing/2014/main" id="{7F4CA8BF-8D93-4DF3-9BCA-860A4907ED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0AEA7E-E0E8-4DE6-8D2D-D08E2D7BB95D}"/>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636612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2C39-CBD4-46DA-B4D2-E13617BCE0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DEB0EC-A216-4D0E-98D0-90911DC5C1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B56A5F-0357-42CF-92E8-D5201D7A9B45}"/>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6CE87D1E-2D07-49BC-9ECF-6E965ACCA3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0BD64-5C78-4125-8ADD-64DD5C004B75}"/>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3646550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582A2-90FC-4EF3-B823-2AD6E1AD84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645805-2977-43A7-97E5-C617B502E0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C7D4AB-071F-45E6-BE54-F451BBEC6C52}"/>
              </a:ext>
            </a:extLst>
          </p:cNvPr>
          <p:cNvSpPr>
            <a:spLocks noGrp="1"/>
          </p:cNvSpPr>
          <p:nvPr>
            <p:ph type="dt" sz="half" idx="10"/>
          </p:nvPr>
        </p:nvSpPr>
        <p:spPr/>
        <p:txBody>
          <a:body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9DA5CDB9-E751-43F6-956B-57871249FD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BBB191-C8A5-40E6-944D-9FF753E66FFA}"/>
              </a:ext>
            </a:extLst>
          </p:cNvPr>
          <p:cNvSpPr>
            <a:spLocks noGrp="1"/>
          </p:cNvSpPr>
          <p:nvPr>
            <p:ph type="sldNum" sz="quarter" idx="12"/>
          </p:nvPr>
        </p:nvSpPr>
        <p:spPr/>
        <p:txBody>
          <a:bodyPr/>
          <a:lstStyle/>
          <a:p>
            <a:fld id="{FD3603A5-5D82-4704-AE9D-89E364BF7D39}" type="slidenum">
              <a:rPr lang="en-GB" smtClean="0"/>
              <a:t>‹#›</a:t>
            </a:fld>
            <a:endParaRPr lang="en-GB"/>
          </a:p>
        </p:txBody>
      </p:sp>
    </p:spTree>
    <p:extLst>
      <p:ext uri="{BB962C8B-B14F-4D97-AF65-F5344CB8AC3E}">
        <p14:creationId xmlns:p14="http://schemas.microsoft.com/office/powerpoint/2010/main" val="40746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9758-6002-0F44-0DCE-E0BBFD8CB10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5E3F847-6ED9-7666-E669-E852B83C59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9E47B6-B72C-06CA-83A9-D2828EDE02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595574F-25B1-7280-189B-42E5DDD07C5D}"/>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6B6DCBD-E8B1-DA84-7A2E-CA9A91E91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5B372-3E6C-1DCA-C220-5542B4AB3A89}"/>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5226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E02D-211A-D354-ED33-B787D6C747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B730DA-639E-B17A-8A21-9B5D9F368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E33894-1B03-F8FF-F127-57077F294D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2D5DCBC-8365-4D12-997D-70E7432D99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DF1435-46C2-66B2-9ED4-20742E67B2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C17BC9-6EB3-CAB0-5A2B-F109660F8B59}"/>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8" name="Footer Placeholder 7">
            <a:extLst>
              <a:ext uri="{FF2B5EF4-FFF2-40B4-BE49-F238E27FC236}">
                <a16:creationId xmlns:a16="http://schemas.microsoft.com/office/drawing/2014/main" id="{063E8180-4F33-E892-437B-FC39CD71B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66C99-22E8-3286-3373-7C398706C445}"/>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178576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742C-763F-9F04-0C49-826954DC05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5953004-037C-0295-DDA9-56585BF71597}"/>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4" name="Footer Placeholder 3">
            <a:extLst>
              <a:ext uri="{FF2B5EF4-FFF2-40B4-BE49-F238E27FC236}">
                <a16:creationId xmlns:a16="http://schemas.microsoft.com/office/drawing/2014/main" id="{1EF05C92-8FCB-CFFD-2002-4E7B40BC9C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031B43-4E94-4E03-AEFA-5BB79AE6ECF8}"/>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7746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EA46C-9EFF-A840-EE3C-32973D5ABDFB}"/>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3" name="Footer Placeholder 2">
            <a:extLst>
              <a:ext uri="{FF2B5EF4-FFF2-40B4-BE49-F238E27FC236}">
                <a16:creationId xmlns:a16="http://schemas.microsoft.com/office/drawing/2014/main" id="{BB2A7C25-D098-8D31-B028-FB45A9A47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E82566-D175-DC1A-7614-EBAF31918601}"/>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306356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915D-F3FA-BA68-B26A-040365E7DB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DA87F5-9A8E-3932-DA3E-B6C8B4BF0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3A4B69-4B57-2D2B-FAB0-B1990826E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F859CD-AE33-37DF-060D-24571A530C79}"/>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0251853-B0F9-BECF-EEB1-828766620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4D62A-FAB3-0661-0353-B9507AC9AEF0}"/>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106592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A56E-C7A9-2A56-8E15-9EBC26EB14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B3CB23-86D3-94A1-7D0C-1DD8A7632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DF042-26C7-BD7C-2FC2-40C68A276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1AE480-72D7-1376-4E29-0D2731498556}"/>
              </a:ext>
            </a:extLst>
          </p:cNvPr>
          <p:cNvSpPr>
            <a:spLocks noGrp="1"/>
          </p:cNvSpPr>
          <p:nvPr>
            <p:ph type="dt" sz="half" idx="10"/>
          </p:nvPr>
        </p:nvSpPr>
        <p:spPr/>
        <p:txBody>
          <a:bodyPr/>
          <a:lstStyle/>
          <a:p>
            <a:fld id="{75ED0D1C-F73C-7643-8CA8-D12B381825C5}" type="datetimeFigureOut">
              <a:rPr lang="en-US" smtClean="0"/>
              <a:t>10/11/2024</a:t>
            </a:fld>
            <a:endParaRPr lang="en-US"/>
          </a:p>
        </p:txBody>
      </p:sp>
      <p:sp>
        <p:nvSpPr>
          <p:cNvPr id="6" name="Footer Placeholder 5">
            <a:extLst>
              <a:ext uri="{FF2B5EF4-FFF2-40B4-BE49-F238E27FC236}">
                <a16:creationId xmlns:a16="http://schemas.microsoft.com/office/drawing/2014/main" id="{62272D11-F1AC-889B-14B2-C8F36256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42B89-3D35-DFCA-88E3-ACE26FB8E313}"/>
              </a:ext>
            </a:extLst>
          </p:cNvPr>
          <p:cNvSpPr>
            <a:spLocks noGrp="1"/>
          </p:cNvSpPr>
          <p:nvPr>
            <p:ph type="sldNum" sz="quarter" idx="12"/>
          </p:nvPr>
        </p:nvSpPr>
        <p:spPr/>
        <p:txBody>
          <a:bodyPr/>
          <a:lstStyle/>
          <a:p>
            <a:fld id="{65D458E6-3B4B-8E49-8FC5-B7B84A059B90}" type="slidenum">
              <a:rPr lang="en-US" smtClean="0"/>
              <a:t>‹#›</a:t>
            </a:fld>
            <a:endParaRPr lang="en-US"/>
          </a:p>
        </p:txBody>
      </p:sp>
    </p:spTree>
    <p:extLst>
      <p:ext uri="{BB962C8B-B14F-4D97-AF65-F5344CB8AC3E}">
        <p14:creationId xmlns:p14="http://schemas.microsoft.com/office/powerpoint/2010/main" val="291478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98C43-40E3-ABC5-AB7B-CE7ED4D14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5D13B9-77E8-4E27-0982-91AABA6F4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C971A3-F731-4F21-5D3A-81FD06205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12D5F29E-1CC1-1640-997A-C9E6FC9A0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D0BF02-9FBA-1DFA-5841-F2DE41486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458E6-3B4B-8E49-8FC5-B7B84A059B90}" type="slidenum">
              <a:rPr lang="en-US" smtClean="0"/>
              <a:t>‹#›</a:t>
            </a:fld>
            <a:endParaRPr lang="en-US"/>
          </a:p>
        </p:txBody>
      </p:sp>
    </p:spTree>
    <p:extLst>
      <p:ext uri="{BB962C8B-B14F-4D97-AF65-F5344CB8AC3E}">
        <p14:creationId xmlns:p14="http://schemas.microsoft.com/office/powerpoint/2010/main" val="383345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98C43-40E3-ABC5-AB7B-CE7ED4D14B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5D13B9-77E8-4E27-0982-91AABA6F4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C971A3-F731-4F21-5D3A-81FD06205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D0D1C-F73C-7643-8CA8-D12B381825C5}" type="datetimeFigureOut">
              <a:rPr lang="en-US" smtClean="0"/>
              <a:t>10/11/2024</a:t>
            </a:fld>
            <a:endParaRPr lang="en-US"/>
          </a:p>
        </p:txBody>
      </p:sp>
      <p:sp>
        <p:nvSpPr>
          <p:cNvPr id="5" name="Footer Placeholder 4">
            <a:extLst>
              <a:ext uri="{FF2B5EF4-FFF2-40B4-BE49-F238E27FC236}">
                <a16:creationId xmlns:a16="http://schemas.microsoft.com/office/drawing/2014/main" id="{12D5F29E-1CC1-1640-997A-C9E6FC9A0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D0BF02-9FBA-1DFA-5841-F2DE41486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458E6-3B4B-8E49-8FC5-B7B84A059B90}" type="slidenum">
              <a:rPr lang="en-US" smtClean="0"/>
              <a:t>‹#›</a:t>
            </a:fld>
            <a:endParaRPr lang="en-US"/>
          </a:p>
        </p:txBody>
      </p:sp>
    </p:spTree>
    <p:extLst>
      <p:ext uri="{BB962C8B-B14F-4D97-AF65-F5344CB8AC3E}">
        <p14:creationId xmlns:p14="http://schemas.microsoft.com/office/powerpoint/2010/main" val="1840678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9C739-F8CD-466A-B01D-4BB0AE7D7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21945B-D690-48D1-9513-0CB92B47F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49A720-3347-4028-B587-53675E551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801DA-2BDC-4B69-BFF8-2612614B362C}" type="datetimeFigureOut">
              <a:rPr lang="en-GB" smtClean="0"/>
              <a:t>11/10/2024</a:t>
            </a:fld>
            <a:endParaRPr lang="en-GB"/>
          </a:p>
        </p:txBody>
      </p:sp>
      <p:sp>
        <p:nvSpPr>
          <p:cNvPr id="5" name="Footer Placeholder 4">
            <a:extLst>
              <a:ext uri="{FF2B5EF4-FFF2-40B4-BE49-F238E27FC236}">
                <a16:creationId xmlns:a16="http://schemas.microsoft.com/office/drawing/2014/main" id="{F793A57B-BF0F-4C29-8492-F70CE67DB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897396-A55A-4B17-8393-87D9C2281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603A5-5D82-4704-AE9D-89E364BF7D39}" type="slidenum">
              <a:rPr lang="en-GB" smtClean="0"/>
              <a:t>‹#›</a:t>
            </a:fld>
            <a:endParaRPr lang="en-GB"/>
          </a:p>
        </p:txBody>
      </p:sp>
    </p:spTree>
    <p:extLst>
      <p:ext uri="{BB962C8B-B14F-4D97-AF65-F5344CB8AC3E}">
        <p14:creationId xmlns:p14="http://schemas.microsoft.com/office/powerpoint/2010/main" val="30581757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6.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D61372-F7D0-F1DD-80F1-B0B85AB74F58}"/>
              </a:ext>
            </a:extLst>
          </p:cNvPr>
          <p:cNvSpPr txBox="1"/>
          <p:nvPr/>
        </p:nvSpPr>
        <p:spPr>
          <a:xfrm>
            <a:off x="662379" y="1998362"/>
            <a:ext cx="927075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Mind Boggle" pitchFamily="2" charset="77"/>
                <a:ea typeface="Open Sans Light" panose="020B0306030504020204" pitchFamily="34" charset="0"/>
                <a:cs typeface="Open Sans Light" panose="020B0306030504020204" pitchFamily="34" charset="0"/>
              </a:rPr>
              <a:t>Looking after your wellbeing</a:t>
            </a:r>
          </a:p>
        </p:txBody>
      </p:sp>
      <p:pic>
        <p:nvPicPr>
          <p:cNvPr id="2" name="Picture 1">
            <a:extLst>
              <a:ext uri="{FF2B5EF4-FFF2-40B4-BE49-F238E27FC236}">
                <a16:creationId xmlns:a16="http://schemas.microsoft.com/office/drawing/2014/main" id="{324202DC-D851-320F-E4B9-945E6304DBB1}"/>
              </a:ext>
            </a:extLst>
          </p:cNvPr>
          <p:cNvPicPr>
            <a:picLocks noChangeAspect="1"/>
          </p:cNvPicPr>
          <p:nvPr/>
        </p:nvPicPr>
        <p:blipFill>
          <a:blip r:embed="rId3"/>
          <a:stretch>
            <a:fillRect/>
          </a:stretch>
        </p:blipFill>
        <p:spPr>
          <a:xfrm>
            <a:off x="10332424" y="5633999"/>
            <a:ext cx="1370419" cy="770861"/>
          </a:xfrm>
          <a:prstGeom prst="rect">
            <a:avLst/>
          </a:prstGeom>
        </p:spPr>
      </p:pic>
      <p:sp>
        <p:nvSpPr>
          <p:cNvPr id="3" name="TextBox 2">
            <a:extLst>
              <a:ext uri="{FF2B5EF4-FFF2-40B4-BE49-F238E27FC236}">
                <a16:creationId xmlns:a16="http://schemas.microsoft.com/office/drawing/2014/main" id="{85B235BF-E8E1-1E37-FE69-E650D3A3DAE5}"/>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pic>
        <p:nvPicPr>
          <p:cNvPr id="6" name="Picture 5">
            <a:extLst>
              <a:ext uri="{FF2B5EF4-FFF2-40B4-BE49-F238E27FC236}">
                <a16:creationId xmlns:a16="http://schemas.microsoft.com/office/drawing/2014/main" id="{01BE314A-805C-4E88-BDCA-5F678998439E}"/>
              </a:ext>
            </a:extLst>
          </p:cNvPr>
          <p:cNvPicPr>
            <a:picLocks noChangeAspect="1"/>
          </p:cNvPicPr>
          <p:nvPr/>
        </p:nvPicPr>
        <p:blipFill>
          <a:blip r:embed="rId4"/>
          <a:stretch>
            <a:fillRect/>
          </a:stretch>
        </p:blipFill>
        <p:spPr>
          <a:xfrm rot="21127139">
            <a:off x="8042902" y="674464"/>
            <a:ext cx="3780468" cy="5226854"/>
          </a:xfrm>
          <a:prstGeom prst="rect">
            <a:avLst/>
          </a:prstGeom>
        </p:spPr>
      </p:pic>
    </p:spTree>
    <p:extLst>
      <p:ext uri="{BB962C8B-B14F-4D97-AF65-F5344CB8AC3E}">
        <p14:creationId xmlns:p14="http://schemas.microsoft.com/office/powerpoint/2010/main" val="3656232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518893" y="583953"/>
            <a:ext cx="97249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rPr>
              <a:t>Workplace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984088" y="2122722"/>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Workload</a:t>
            </a:r>
            <a:endPar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Role uncertainty</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Lack of control</a:t>
            </a:r>
            <a:endPar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Support </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Relationships</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Change</a:t>
            </a:r>
            <a:endParaRPr lang="en-GB" dirty="0">
              <a:solidFill>
                <a:srgbClr val="000000"/>
              </a:solidFill>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And additional issues for customer facing roles</a:t>
            </a: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a:extLst>
              <a:ext uri="{FF2B5EF4-FFF2-40B4-BE49-F238E27FC236}">
                <a16:creationId xmlns:a16="http://schemas.microsoft.com/office/drawing/2014/main" id="{43A34ACB-76D3-4064-B0E8-BCECFAB4CF15}"/>
              </a:ext>
            </a:extLst>
          </p:cNvPr>
          <p:cNvPicPr>
            <a:picLocks noChangeAspect="1"/>
          </p:cNvPicPr>
          <p:nvPr/>
        </p:nvPicPr>
        <p:blipFill>
          <a:blip r:embed="rId6"/>
          <a:stretch>
            <a:fillRect/>
          </a:stretch>
        </p:blipFill>
        <p:spPr>
          <a:xfrm>
            <a:off x="5381361" y="370731"/>
            <a:ext cx="6413968" cy="4639080"/>
          </a:xfrm>
          <a:prstGeom prst="rect">
            <a:avLst/>
          </a:prstGeom>
        </p:spPr>
      </p:pic>
    </p:spTree>
    <p:extLst>
      <p:ext uri="{BB962C8B-B14F-4D97-AF65-F5344CB8AC3E}">
        <p14:creationId xmlns:p14="http://schemas.microsoft.com/office/powerpoint/2010/main" val="15953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518893" y="583953"/>
            <a:ext cx="972493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The stress bucket</a:t>
            </a: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984088" y="2122722"/>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descr="StressBucket2.jpg">
            <a:extLst>
              <a:ext uri="{FF2B5EF4-FFF2-40B4-BE49-F238E27FC236}">
                <a16:creationId xmlns:a16="http://schemas.microsoft.com/office/drawing/2014/main" id="{1699A3CD-809D-4E4B-B771-68D2F8E88639}"/>
              </a:ext>
            </a:extLst>
          </p:cNvPr>
          <p:cNvPicPr>
            <a:picLocks noChangeAspect="1"/>
          </p:cNvPicPr>
          <p:nvPr/>
        </p:nvPicPr>
        <p:blipFill>
          <a:blip r:embed="rId6" cstate="print"/>
          <a:stretch>
            <a:fillRect/>
          </a:stretch>
        </p:blipFill>
        <p:spPr>
          <a:xfrm>
            <a:off x="2222322" y="1172332"/>
            <a:ext cx="6469192" cy="4977353"/>
          </a:xfrm>
          <a:prstGeom prst="rect">
            <a:avLst/>
          </a:prstGeom>
        </p:spPr>
      </p:pic>
    </p:spTree>
    <p:extLst>
      <p:ext uri="{BB962C8B-B14F-4D97-AF65-F5344CB8AC3E}">
        <p14:creationId xmlns:p14="http://schemas.microsoft.com/office/powerpoint/2010/main" val="235446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Tips for LOOKING AFTER YOUR WELLBEING</a:t>
            </a: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410346"/>
            <a:ext cx="7101722" cy="4725469"/>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8050F9"/>
              </a:buClr>
              <a:buSzPct val="80000"/>
              <a:buNone/>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MHF highlighted these evidence ways of improving your mental health for World Mental Health Day</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Talk about your feelings</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Be mindful of your activity levels</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Eat well and drink sensibly</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Manage your relationships</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Ask for help when you need it</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Take a break and get enough sleep</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Do something you’re good at</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Accept who you are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Care for others</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99ACAF47-9B61-4C41-9BFA-81E26788614D}"/>
              </a:ext>
            </a:extLst>
          </p:cNvPr>
          <p:cNvPicPr>
            <a:picLocks noChangeAspect="1"/>
          </p:cNvPicPr>
          <p:nvPr/>
        </p:nvPicPr>
        <p:blipFill>
          <a:blip r:embed="rId6"/>
          <a:stretch>
            <a:fillRect/>
          </a:stretch>
        </p:blipFill>
        <p:spPr>
          <a:xfrm>
            <a:off x="6262357" y="1806544"/>
            <a:ext cx="6059949" cy="4383404"/>
          </a:xfrm>
          <a:prstGeom prst="rect">
            <a:avLst/>
          </a:prstGeom>
        </p:spPr>
      </p:pic>
    </p:spTree>
    <p:extLst>
      <p:ext uri="{BB962C8B-B14F-4D97-AF65-F5344CB8AC3E}">
        <p14:creationId xmlns:p14="http://schemas.microsoft.com/office/powerpoint/2010/main" val="89810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Wellbeing wheel</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Focus on eight different aspects of wellbeing</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2400" dirty="0">
                <a:solidFill>
                  <a:srgbClr val="000000"/>
                </a:solidFill>
                <a:latin typeface="Open Sans Light" pitchFamily="2" charset="0"/>
                <a:ea typeface="Open Sans Light" panose="020B0306030504020204" pitchFamily="34" charset="0"/>
                <a:cs typeface="Open Sans Light" panose="020B0306030504020204" pitchFamily="34" charset="0"/>
              </a:rPr>
              <a:t>You decide how you are doing</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2400" dirty="0">
                <a:solidFill>
                  <a:srgbClr val="000000"/>
                </a:solidFill>
                <a:latin typeface="Open Sans Light" pitchFamily="2" charset="0"/>
                <a:ea typeface="Open Sans Light" panose="020B0306030504020204" pitchFamily="34" charset="0"/>
                <a:cs typeface="Open Sans Light" panose="020B0306030504020204" pitchFamily="34" charset="0"/>
              </a:rPr>
              <a:t>You choose the areas you want to change</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lang="en-GB" sz="2400" dirty="0">
              <a:solidFill>
                <a:srgbClr val="000000"/>
              </a:solidFill>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You set some SMART goals</a:t>
            </a: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5" name="Chart 4">
            <a:extLst>
              <a:ext uri="{FF2B5EF4-FFF2-40B4-BE49-F238E27FC236}">
                <a16:creationId xmlns:a16="http://schemas.microsoft.com/office/drawing/2014/main" id="{0112CCF3-E745-45E8-90CC-7508685DEAA8}"/>
              </a:ext>
            </a:extLst>
          </p:cNvPr>
          <p:cNvGraphicFramePr/>
          <p:nvPr>
            <p:extLst>
              <p:ext uri="{D42A27DB-BD31-4B8C-83A1-F6EECF244321}">
                <p14:modId xmlns:p14="http://schemas.microsoft.com/office/powerpoint/2010/main" val="2169676186"/>
              </p:ext>
            </p:extLst>
          </p:nvPr>
        </p:nvGraphicFramePr>
        <p:xfrm>
          <a:off x="9541052" y="1287390"/>
          <a:ext cx="5232370" cy="3293778"/>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a:extLst>
              <a:ext uri="{FF2B5EF4-FFF2-40B4-BE49-F238E27FC236}">
                <a16:creationId xmlns:a16="http://schemas.microsoft.com/office/drawing/2014/main" id="{AE97624C-D4BD-4988-B9D2-91E27FD33B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612" y="909517"/>
            <a:ext cx="4418900" cy="441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30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1205346" y="1314115"/>
            <a:ext cx="8348886" cy="4684599"/>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And finally a mindful moment ……</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661894"/>
            <a:ext cx="7101722" cy="3534211"/>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lumMod val="50000"/>
                  <a:lumOff val="50000"/>
                </a:srgbClr>
              </a:buClr>
              <a:buSzPct val="75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6" name="Picture 2" descr="Peaceful Nature Wallpaper (38+ images)">
            <a:extLst>
              <a:ext uri="{FF2B5EF4-FFF2-40B4-BE49-F238E27FC236}">
                <a16:creationId xmlns:a16="http://schemas.microsoft.com/office/drawing/2014/main" id="{F745E57E-F395-4589-B872-B50B8A1121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603" y="1314115"/>
            <a:ext cx="7101722" cy="468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592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86307-0137-4AB6-E5AE-C935D5EF4B42}"/>
              </a:ext>
            </a:extLst>
          </p:cNvPr>
          <p:cNvSpPr txBox="1"/>
          <p:nvPr/>
        </p:nvSpPr>
        <p:spPr>
          <a:xfrm>
            <a:off x="1937905" y="1190616"/>
            <a:ext cx="8871344" cy="1107996"/>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Organic Relief" panose="03000600000000000000" pitchFamily="66" charset="0"/>
                <a:ea typeface="+mn-ea"/>
                <a:cs typeface="+mn-cs"/>
              </a:rPr>
              <a:t>THANK YOU!</a:t>
            </a:r>
          </a:p>
        </p:txBody>
      </p:sp>
      <p:sp>
        <p:nvSpPr>
          <p:cNvPr id="3" name="TextBox 2">
            <a:extLst>
              <a:ext uri="{FF2B5EF4-FFF2-40B4-BE49-F238E27FC236}">
                <a16:creationId xmlns:a16="http://schemas.microsoft.com/office/drawing/2014/main" id="{BBCA02BB-A6B5-18EF-5474-E0E6198F5D71}"/>
              </a:ext>
            </a:extLst>
          </p:cNvPr>
          <p:cNvSpPr txBox="1"/>
          <p:nvPr/>
        </p:nvSpPr>
        <p:spPr>
          <a:xfrm>
            <a:off x="3507057" y="2814289"/>
            <a:ext cx="51778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Don’t forget to visit us at</a:t>
            </a:r>
          </a:p>
        </p:txBody>
      </p:sp>
      <p:sp>
        <p:nvSpPr>
          <p:cNvPr id="6" name="TextBox 5">
            <a:extLst>
              <a:ext uri="{FF2B5EF4-FFF2-40B4-BE49-F238E27FC236}">
                <a16:creationId xmlns:a16="http://schemas.microsoft.com/office/drawing/2014/main" id="{B1E286FC-63D1-1847-0ED6-7906A20DFD83}"/>
              </a:ext>
            </a:extLst>
          </p:cNvPr>
          <p:cNvSpPr txBox="1"/>
          <p:nvPr/>
        </p:nvSpPr>
        <p:spPr>
          <a:xfrm>
            <a:off x="3876907" y="3167711"/>
            <a:ext cx="44381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8050F9"/>
                </a:solidFill>
                <a:effectLst/>
                <a:uLnTx/>
                <a:uFillTx/>
                <a:latin typeface="Mind Boggle" pitchFamily="2" charset="77"/>
                <a:ea typeface="Open Sans Light" pitchFamily="2" charset="0"/>
                <a:cs typeface="Open Sans Light" pitchFamily="2" charset="0"/>
              </a:rPr>
              <a:t>CFCS.ORG.UK</a:t>
            </a:r>
          </a:p>
        </p:txBody>
      </p:sp>
      <p:pic>
        <p:nvPicPr>
          <p:cNvPr id="9" name="Picture 8">
            <a:extLst>
              <a:ext uri="{FF2B5EF4-FFF2-40B4-BE49-F238E27FC236}">
                <a16:creationId xmlns:a16="http://schemas.microsoft.com/office/drawing/2014/main" id="{B6B5C117-2604-A98E-E080-D3316770D7DC}"/>
              </a:ext>
            </a:extLst>
          </p:cNvPr>
          <p:cNvPicPr>
            <a:picLocks noChangeAspect="1"/>
          </p:cNvPicPr>
          <p:nvPr/>
        </p:nvPicPr>
        <p:blipFill>
          <a:blip r:embed="rId3"/>
          <a:stretch>
            <a:fillRect/>
          </a:stretch>
        </p:blipFill>
        <p:spPr>
          <a:xfrm>
            <a:off x="3004642" y="5057739"/>
            <a:ext cx="1744530" cy="1262160"/>
          </a:xfrm>
          <a:prstGeom prst="rect">
            <a:avLst/>
          </a:prstGeom>
        </p:spPr>
      </p:pic>
      <p:sp>
        <p:nvSpPr>
          <p:cNvPr id="10" name="TextBox 9">
            <a:extLst>
              <a:ext uri="{FF2B5EF4-FFF2-40B4-BE49-F238E27FC236}">
                <a16:creationId xmlns:a16="http://schemas.microsoft.com/office/drawing/2014/main" id="{06C4D241-DBF5-8C7A-29BD-E7EF5B92B76D}"/>
              </a:ext>
            </a:extLst>
          </p:cNvPr>
          <p:cNvSpPr txBox="1"/>
          <p:nvPr/>
        </p:nvSpPr>
        <p:spPr>
          <a:xfrm>
            <a:off x="4850624" y="5348975"/>
            <a:ext cx="27878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Or you can scan this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to find out more</a:t>
            </a:r>
          </a:p>
        </p:txBody>
      </p:sp>
      <p:pic>
        <p:nvPicPr>
          <p:cNvPr id="4" name="Picture 3" descr="A qr code with a white background&#10;&#10;Description automatically generated">
            <a:extLst>
              <a:ext uri="{FF2B5EF4-FFF2-40B4-BE49-F238E27FC236}">
                <a16:creationId xmlns:a16="http://schemas.microsoft.com/office/drawing/2014/main" id="{DA7CCAB4-0E23-191F-40AF-C1A7D453ED9B}"/>
              </a:ext>
            </a:extLst>
          </p:cNvPr>
          <p:cNvPicPr>
            <a:picLocks noChangeAspect="1"/>
          </p:cNvPicPr>
          <p:nvPr/>
        </p:nvPicPr>
        <p:blipFill>
          <a:blip r:embed="rId4"/>
          <a:stretch>
            <a:fillRect/>
          </a:stretch>
        </p:blipFill>
        <p:spPr>
          <a:xfrm>
            <a:off x="7593169" y="5054957"/>
            <a:ext cx="1212761" cy="1212761"/>
          </a:xfrm>
          <a:prstGeom prst="rect">
            <a:avLst/>
          </a:prstGeom>
        </p:spPr>
      </p:pic>
    </p:spTree>
    <p:extLst>
      <p:ext uri="{BB962C8B-B14F-4D97-AF65-F5344CB8AC3E}">
        <p14:creationId xmlns:p14="http://schemas.microsoft.com/office/powerpoint/2010/main" val="4109915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C708790-BE43-4B41-9FFE-47032BA40D9D}"/>
              </a:ext>
            </a:extLst>
          </p:cNvPr>
          <p:cNvPicPr>
            <a:picLocks noChangeAspect="1"/>
          </p:cNvPicPr>
          <p:nvPr/>
        </p:nvPicPr>
        <p:blipFill>
          <a:blip r:embed="rId3"/>
          <a:stretch>
            <a:fillRect/>
          </a:stretch>
        </p:blipFill>
        <p:spPr>
          <a:xfrm>
            <a:off x="307276" y="-67519"/>
            <a:ext cx="12222318" cy="6858000"/>
          </a:xfrm>
          <a:prstGeom prst="rect">
            <a:avLst/>
          </a:prstGeom>
          <a:ln>
            <a:solidFill>
              <a:schemeClr val="bg1"/>
            </a:solidFill>
          </a:ln>
        </p:spPr>
      </p:pic>
      <p:sp>
        <p:nvSpPr>
          <p:cNvPr id="30" name="TextBox 29">
            <a:extLst>
              <a:ext uri="{FF2B5EF4-FFF2-40B4-BE49-F238E27FC236}">
                <a16:creationId xmlns:a16="http://schemas.microsoft.com/office/drawing/2014/main" id="{48227C14-0770-E330-4285-62DCE9C8467F}"/>
              </a:ext>
            </a:extLst>
          </p:cNvPr>
          <p:cNvSpPr txBox="1"/>
          <p:nvPr/>
        </p:nvSpPr>
        <p:spPr>
          <a:xfrm>
            <a:off x="1389141" y="819028"/>
            <a:ext cx="9237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Organic Relief" panose="03000600000000000000" pitchFamily="66" charset="77"/>
                <a:ea typeface="Open Sans Light" panose="020B0306030504020204" pitchFamily="34" charset="0"/>
                <a:cs typeface="Open Sans Light" panose="020B0306030504020204" pitchFamily="34" charset="0"/>
              </a:rPr>
              <a:t>HELLO! </a:t>
            </a:r>
            <a:r>
              <a:rPr kumimoji="0" lang="en-GB" sz="3600" b="0" i="0" u="none" strike="noStrike" kern="1200" cap="none" spc="0" normalizeH="0" baseline="0" noProof="0">
                <a:ln>
                  <a:noFill/>
                </a:ln>
                <a:solidFill>
                  <a:prstClr val="black"/>
                </a:solidFill>
                <a:effectLst/>
                <a:uLnTx/>
                <a:uFillTx/>
                <a:latin typeface="Mind Boggle" pitchFamily="2" charset="77"/>
                <a:ea typeface="Open Sans Light" panose="020B0306030504020204" pitchFamily="34" charset="0"/>
                <a:cs typeface="Open Sans Light" panose="020B0306030504020204" pitchFamily="34" charset="0"/>
              </a:rPr>
              <a:t>It’s great to see you!</a:t>
            </a:r>
            <a:endParaRPr kumimoji="0" lang="en-GB" sz="3600" b="0" i="0" u="none" strike="noStrike" kern="1200" cap="none" spc="0" normalizeH="0" baseline="0" noProof="0">
              <a:ln>
                <a:noFill/>
              </a:ln>
              <a:solidFill>
                <a:prstClr val="black"/>
              </a:solidFill>
              <a:effectLst/>
              <a:uLnTx/>
              <a:uFillTx/>
              <a:latin typeface="Organic Relief" panose="03000600000000000000" pitchFamily="66" charset="77"/>
              <a:ea typeface="Open Sans Light" panose="020B0306030504020204" pitchFamily="34" charset="0"/>
              <a:cs typeface="Open Sans Light" panose="020B0306030504020204" pitchFamily="34" charset="0"/>
            </a:endParaRPr>
          </a:p>
        </p:txBody>
      </p:sp>
      <p:sp>
        <p:nvSpPr>
          <p:cNvPr id="5" name="Freeform 19">
            <a:extLst>
              <a:ext uri="{FF2B5EF4-FFF2-40B4-BE49-F238E27FC236}">
                <a16:creationId xmlns:a16="http://schemas.microsoft.com/office/drawing/2014/main" id="{D918B1BC-176E-A313-DD71-6E50A27276AA}"/>
              </a:ext>
            </a:extLst>
          </p:cNvPr>
          <p:cNvSpPr/>
          <p:nvPr/>
        </p:nvSpPr>
        <p:spPr>
          <a:xfrm>
            <a:off x="4860716" y="2105801"/>
            <a:ext cx="2375088" cy="4044237"/>
          </a:xfrm>
          <a:custGeom>
            <a:avLst/>
            <a:gdLst>
              <a:gd name="connsiteX0" fmla="*/ 14869 w 2104581"/>
              <a:gd name="connsiteY0" fmla="*/ 2490439 h 3226419"/>
              <a:gd name="connsiteX1" fmla="*/ 14869 w 2104581"/>
              <a:gd name="connsiteY1" fmla="*/ 2490439 h 3226419"/>
              <a:gd name="connsiteX2" fmla="*/ 0 w 2104581"/>
              <a:gd name="connsiteY2" fmla="*/ 1196897 h 3226419"/>
              <a:gd name="connsiteX3" fmla="*/ 14869 w 2104581"/>
              <a:gd name="connsiteY3" fmla="*/ 921834 h 3226419"/>
              <a:gd name="connsiteX4" fmla="*/ 37171 w 2104581"/>
              <a:gd name="connsiteY4" fmla="*/ 602165 h 3226419"/>
              <a:gd name="connsiteX5" fmla="*/ 44605 w 2104581"/>
              <a:gd name="connsiteY5" fmla="*/ 527824 h 3226419"/>
              <a:gd name="connsiteX6" fmla="*/ 59473 w 2104581"/>
              <a:gd name="connsiteY6" fmla="*/ 431180 h 3226419"/>
              <a:gd name="connsiteX7" fmla="*/ 66908 w 2104581"/>
              <a:gd name="connsiteY7" fmla="*/ 379141 h 3226419"/>
              <a:gd name="connsiteX8" fmla="*/ 81776 w 2104581"/>
              <a:gd name="connsiteY8" fmla="*/ 334536 h 3226419"/>
              <a:gd name="connsiteX9" fmla="*/ 104078 w 2104581"/>
              <a:gd name="connsiteY9" fmla="*/ 267629 h 3226419"/>
              <a:gd name="connsiteX10" fmla="*/ 111512 w 2104581"/>
              <a:gd name="connsiteY10" fmla="*/ 245326 h 3226419"/>
              <a:gd name="connsiteX11" fmla="*/ 118947 w 2104581"/>
              <a:gd name="connsiteY11" fmla="*/ 208156 h 3226419"/>
              <a:gd name="connsiteX12" fmla="*/ 163551 w 2104581"/>
              <a:gd name="connsiteY12" fmla="*/ 104078 h 3226419"/>
              <a:gd name="connsiteX13" fmla="*/ 208156 w 2104581"/>
              <a:gd name="connsiteY13" fmla="*/ 74341 h 3226419"/>
              <a:gd name="connsiteX14" fmla="*/ 267629 w 2104581"/>
              <a:gd name="connsiteY14" fmla="*/ 52039 h 3226419"/>
              <a:gd name="connsiteX15" fmla="*/ 349405 w 2104581"/>
              <a:gd name="connsiteY15" fmla="*/ 29736 h 3226419"/>
              <a:gd name="connsiteX16" fmla="*/ 401444 w 2104581"/>
              <a:gd name="connsiteY16" fmla="*/ 22302 h 3226419"/>
              <a:gd name="connsiteX17" fmla="*/ 780586 w 2104581"/>
              <a:gd name="connsiteY17" fmla="*/ 14868 h 3226419"/>
              <a:gd name="connsiteX18" fmla="*/ 1248937 w 2104581"/>
              <a:gd name="connsiteY18" fmla="*/ 0 h 3226419"/>
              <a:gd name="connsiteX19" fmla="*/ 1590908 w 2104581"/>
              <a:gd name="connsiteY19" fmla="*/ 7434 h 3226419"/>
              <a:gd name="connsiteX20" fmla="*/ 2051825 w 2104581"/>
              <a:gd name="connsiteY20" fmla="*/ 22302 h 3226419"/>
              <a:gd name="connsiteX21" fmla="*/ 2074127 w 2104581"/>
              <a:gd name="connsiteY21" fmla="*/ 37170 h 3226419"/>
              <a:gd name="connsiteX22" fmla="*/ 2081561 w 2104581"/>
              <a:gd name="connsiteY22" fmla="*/ 66907 h 3226419"/>
              <a:gd name="connsiteX23" fmla="*/ 2096429 w 2104581"/>
              <a:gd name="connsiteY23" fmla="*/ 89209 h 3226419"/>
              <a:gd name="connsiteX24" fmla="*/ 2096429 w 2104581"/>
              <a:gd name="connsiteY24" fmla="*/ 275063 h 3226419"/>
              <a:gd name="connsiteX25" fmla="*/ 2081561 w 2104581"/>
              <a:gd name="connsiteY25" fmla="*/ 698809 h 3226419"/>
              <a:gd name="connsiteX26" fmla="*/ 2088995 w 2104581"/>
              <a:gd name="connsiteY26" fmla="*/ 2252546 h 3226419"/>
              <a:gd name="connsiteX27" fmla="*/ 2096429 w 2104581"/>
              <a:gd name="connsiteY27" fmla="*/ 2758068 h 3226419"/>
              <a:gd name="connsiteX28" fmla="*/ 2088995 w 2104581"/>
              <a:gd name="connsiteY28" fmla="*/ 2943922 h 3226419"/>
              <a:gd name="connsiteX29" fmla="*/ 2074127 w 2104581"/>
              <a:gd name="connsiteY29" fmla="*/ 3040565 h 3226419"/>
              <a:gd name="connsiteX30" fmla="*/ 2044390 w 2104581"/>
              <a:gd name="connsiteY30" fmla="*/ 3114907 h 3226419"/>
              <a:gd name="connsiteX31" fmla="*/ 1977483 w 2104581"/>
              <a:gd name="connsiteY31" fmla="*/ 3174380 h 3226419"/>
              <a:gd name="connsiteX32" fmla="*/ 1955181 w 2104581"/>
              <a:gd name="connsiteY32" fmla="*/ 3181814 h 3226419"/>
              <a:gd name="connsiteX33" fmla="*/ 1895708 w 2104581"/>
              <a:gd name="connsiteY33" fmla="*/ 3204117 h 3226419"/>
              <a:gd name="connsiteX34" fmla="*/ 1851103 w 2104581"/>
              <a:gd name="connsiteY34" fmla="*/ 3211551 h 3226419"/>
              <a:gd name="connsiteX35" fmla="*/ 1680117 w 2104581"/>
              <a:gd name="connsiteY35" fmla="*/ 3226419 h 3226419"/>
              <a:gd name="connsiteX36" fmla="*/ 1412488 w 2104581"/>
              <a:gd name="connsiteY36" fmla="*/ 3204117 h 3226419"/>
              <a:gd name="connsiteX37" fmla="*/ 1338147 w 2104581"/>
              <a:gd name="connsiteY37" fmla="*/ 3189248 h 3226419"/>
              <a:gd name="connsiteX38" fmla="*/ 1167161 w 2104581"/>
              <a:gd name="connsiteY38" fmla="*/ 3174380 h 3226419"/>
              <a:gd name="connsiteX39" fmla="*/ 981308 w 2104581"/>
              <a:gd name="connsiteY39" fmla="*/ 3159512 h 3226419"/>
              <a:gd name="connsiteX40" fmla="*/ 267629 w 2104581"/>
              <a:gd name="connsiteY40" fmla="*/ 3152078 h 3226419"/>
              <a:gd name="connsiteX41" fmla="*/ 118947 w 2104581"/>
              <a:gd name="connsiteY41" fmla="*/ 3122341 h 3226419"/>
              <a:gd name="connsiteX42" fmla="*/ 104078 w 2104581"/>
              <a:gd name="connsiteY42" fmla="*/ 3107473 h 3226419"/>
              <a:gd name="connsiteX43" fmla="*/ 81776 w 2104581"/>
              <a:gd name="connsiteY43" fmla="*/ 3092605 h 3226419"/>
              <a:gd name="connsiteX44" fmla="*/ 59473 w 2104581"/>
              <a:gd name="connsiteY44" fmla="*/ 3018263 h 3226419"/>
              <a:gd name="connsiteX45" fmla="*/ 52039 w 2104581"/>
              <a:gd name="connsiteY45" fmla="*/ 2735765 h 3226419"/>
              <a:gd name="connsiteX46" fmla="*/ 37171 w 2104581"/>
              <a:gd name="connsiteY46" fmla="*/ 2646556 h 3226419"/>
              <a:gd name="connsiteX47" fmla="*/ 29737 w 2104581"/>
              <a:gd name="connsiteY47" fmla="*/ 2557346 h 3226419"/>
              <a:gd name="connsiteX48" fmla="*/ 22303 w 2104581"/>
              <a:gd name="connsiteY48" fmla="*/ 2512741 h 3226419"/>
              <a:gd name="connsiteX49" fmla="*/ 14869 w 2104581"/>
              <a:gd name="connsiteY49" fmla="*/ 2490439 h 32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4581" h="3226419">
                <a:moveTo>
                  <a:pt x="14869" y="2490439"/>
                </a:moveTo>
                <a:lnTo>
                  <a:pt x="14869" y="2490439"/>
                </a:lnTo>
                <a:cubicBezTo>
                  <a:pt x="1925" y="1959780"/>
                  <a:pt x="0" y="1951183"/>
                  <a:pt x="0" y="1196897"/>
                </a:cubicBezTo>
                <a:cubicBezTo>
                  <a:pt x="0" y="1076697"/>
                  <a:pt x="8822" y="1030669"/>
                  <a:pt x="14869" y="921834"/>
                </a:cubicBezTo>
                <a:cubicBezTo>
                  <a:pt x="29341" y="661351"/>
                  <a:pt x="12661" y="855439"/>
                  <a:pt x="37171" y="602165"/>
                </a:cubicBezTo>
                <a:cubicBezTo>
                  <a:pt x="39570" y="577377"/>
                  <a:pt x="42127" y="552604"/>
                  <a:pt x="44605" y="527824"/>
                </a:cubicBezTo>
                <a:cubicBezTo>
                  <a:pt x="52819" y="445685"/>
                  <a:pt x="44164" y="477109"/>
                  <a:pt x="59473" y="431180"/>
                </a:cubicBezTo>
                <a:cubicBezTo>
                  <a:pt x="61951" y="413834"/>
                  <a:pt x="62968" y="396215"/>
                  <a:pt x="66908" y="379141"/>
                </a:cubicBezTo>
                <a:cubicBezTo>
                  <a:pt x="70432" y="363870"/>
                  <a:pt x="76820" y="349404"/>
                  <a:pt x="81776" y="334536"/>
                </a:cubicBezTo>
                <a:lnTo>
                  <a:pt x="104078" y="267629"/>
                </a:lnTo>
                <a:cubicBezTo>
                  <a:pt x="106556" y="260195"/>
                  <a:pt x="109975" y="253010"/>
                  <a:pt x="111512" y="245326"/>
                </a:cubicBezTo>
                <a:cubicBezTo>
                  <a:pt x="113990" y="232936"/>
                  <a:pt x="116106" y="220468"/>
                  <a:pt x="118947" y="208156"/>
                </a:cubicBezTo>
                <a:cubicBezTo>
                  <a:pt x="125729" y="178767"/>
                  <a:pt x="133341" y="124218"/>
                  <a:pt x="163551" y="104078"/>
                </a:cubicBezTo>
                <a:cubicBezTo>
                  <a:pt x="178419" y="94166"/>
                  <a:pt x="191203" y="79992"/>
                  <a:pt x="208156" y="74341"/>
                </a:cubicBezTo>
                <a:cubicBezTo>
                  <a:pt x="274409" y="52258"/>
                  <a:pt x="169899" y="87578"/>
                  <a:pt x="267629" y="52039"/>
                </a:cubicBezTo>
                <a:cubicBezTo>
                  <a:pt x="304490" y="38635"/>
                  <a:pt x="312773" y="35841"/>
                  <a:pt x="349405" y="29736"/>
                </a:cubicBezTo>
                <a:cubicBezTo>
                  <a:pt x="366689" y="26855"/>
                  <a:pt x="383932" y="22906"/>
                  <a:pt x="401444" y="22302"/>
                </a:cubicBezTo>
                <a:cubicBezTo>
                  <a:pt x="527774" y="17946"/>
                  <a:pt x="654212" y="17645"/>
                  <a:pt x="780586" y="14868"/>
                </a:cubicBezTo>
                <a:cubicBezTo>
                  <a:pt x="1085169" y="8174"/>
                  <a:pt x="1007553" y="10495"/>
                  <a:pt x="1248937" y="0"/>
                </a:cubicBezTo>
                <a:lnTo>
                  <a:pt x="1590908" y="7434"/>
                </a:lnTo>
                <a:cubicBezTo>
                  <a:pt x="2036109" y="15995"/>
                  <a:pt x="1882361" y="-20063"/>
                  <a:pt x="2051825" y="22302"/>
                </a:cubicBezTo>
                <a:cubicBezTo>
                  <a:pt x="2059259" y="27258"/>
                  <a:pt x="2069171" y="29736"/>
                  <a:pt x="2074127" y="37170"/>
                </a:cubicBezTo>
                <a:cubicBezTo>
                  <a:pt x="2079794" y="45671"/>
                  <a:pt x="2077536" y="57516"/>
                  <a:pt x="2081561" y="66907"/>
                </a:cubicBezTo>
                <a:cubicBezTo>
                  <a:pt x="2085080" y="75119"/>
                  <a:pt x="2091473" y="81775"/>
                  <a:pt x="2096429" y="89209"/>
                </a:cubicBezTo>
                <a:cubicBezTo>
                  <a:pt x="2110904" y="190523"/>
                  <a:pt x="2102997" y="110878"/>
                  <a:pt x="2096429" y="275063"/>
                </a:cubicBezTo>
                <a:cubicBezTo>
                  <a:pt x="2090780" y="416286"/>
                  <a:pt x="2081561" y="698809"/>
                  <a:pt x="2081561" y="698809"/>
                </a:cubicBezTo>
                <a:cubicBezTo>
                  <a:pt x="2084039" y="1216721"/>
                  <a:pt x="2085256" y="1734641"/>
                  <a:pt x="2088995" y="2252546"/>
                </a:cubicBezTo>
                <a:cubicBezTo>
                  <a:pt x="2090212" y="2421067"/>
                  <a:pt x="2096429" y="2589542"/>
                  <a:pt x="2096429" y="2758068"/>
                </a:cubicBezTo>
                <a:cubicBezTo>
                  <a:pt x="2096429" y="2820069"/>
                  <a:pt x="2092636" y="2882028"/>
                  <a:pt x="2088995" y="2943922"/>
                </a:cubicBezTo>
                <a:cubicBezTo>
                  <a:pt x="2086824" y="2980826"/>
                  <a:pt x="2084093" y="3007344"/>
                  <a:pt x="2074127" y="3040565"/>
                </a:cubicBezTo>
                <a:cubicBezTo>
                  <a:pt x="2069537" y="3055866"/>
                  <a:pt x="2056522" y="3099308"/>
                  <a:pt x="2044390" y="3114907"/>
                </a:cubicBezTo>
                <a:cubicBezTo>
                  <a:pt x="2032298" y="3130454"/>
                  <a:pt x="1997310" y="3163050"/>
                  <a:pt x="1977483" y="3174380"/>
                </a:cubicBezTo>
                <a:cubicBezTo>
                  <a:pt x="1970679" y="3178268"/>
                  <a:pt x="1962518" y="3179062"/>
                  <a:pt x="1955181" y="3181814"/>
                </a:cubicBezTo>
                <a:cubicBezTo>
                  <a:pt x="1946760" y="3184972"/>
                  <a:pt x="1909516" y="3201049"/>
                  <a:pt x="1895708" y="3204117"/>
                </a:cubicBezTo>
                <a:cubicBezTo>
                  <a:pt x="1880994" y="3207387"/>
                  <a:pt x="1866025" y="3209419"/>
                  <a:pt x="1851103" y="3211551"/>
                </a:cubicBezTo>
                <a:cubicBezTo>
                  <a:pt x="1777267" y="3222099"/>
                  <a:pt x="1769416" y="3220466"/>
                  <a:pt x="1680117" y="3226419"/>
                </a:cubicBezTo>
                <a:cubicBezTo>
                  <a:pt x="1610668" y="3222561"/>
                  <a:pt x="1481025" y="3217825"/>
                  <a:pt x="1412488" y="3204117"/>
                </a:cubicBezTo>
                <a:cubicBezTo>
                  <a:pt x="1387708" y="3199161"/>
                  <a:pt x="1363223" y="3192382"/>
                  <a:pt x="1338147" y="3189248"/>
                </a:cubicBezTo>
                <a:cubicBezTo>
                  <a:pt x="1241707" y="3177193"/>
                  <a:pt x="1298608" y="3183143"/>
                  <a:pt x="1167161" y="3174380"/>
                </a:cubicBezTo>
                <a:cubicBezTo>
                  <a:pt x="1088693" y="3158687"/>
                  <a:pt x="1113697" y="3161795"/>
                  <a:pt x="981308" y="3159512"/>
                </a:cubicBezTo>
                <a:lnTo>
                  <a:pt x="267629" y="3152078"/>
                </a:lnTo>
                <a:cubicBezTo>
                  <a:pt x="217824" y="3147928"/>
                  <a:pt x="162746" y="3151539"/>
                  <a:pt x="118947" y="3122341"/>
                </a:cubicBezTo>
                <a:cubicBezTo>
                  <a:pt x="113115" y="3118453"/>
                  <a:pt x="109551" y="3111851"/>
                  <a:pt x="104078" y="3107473"/>
                </a:cubicBezTo>
                <a:cubicBezTo>
                  <a:pt x="97101" y="3101892"/>
                  <a:pt x="89210" y="3097561"/>
                  <a:pt x="81776" y="3092605"/>
                </a:cubicBezTo>
                <a:cubicBezTo>
                  <a:pt x="63677" y="3038307"/>
                  <a:pt x="70710" y="3063205"/>
                  <a:pt x="59473" y="3018263"/>
                </a:cubicBezTo>
                <a:cubicBezTo>
                  <a:pt x="56995" y="2924097"/>
                  <a:pt x="57681" y="2829795"/>
                  <a:pt x="52039" y="2735765"/>
                </a:cubicBezTo>
                <a:cubicBezTo>
                  <a:pt x="50233" y="2705673"/>
                  <a:pt x="39674" y="2676598"/>
                  <a:pt x="37171" y="2646556"/>
                </a:cubicBezTo>
                <a:cubicBezTo>
                  <a:pt x="34693" y="2616819"/>
                  <a:pt x="33032" y="2587003"/>
                  <a:pt x="29737" y="2557346"/>
                </a:cubicBezTo>
                <a:cubicBezTo>
                  <a:pt x="28072" y="2542365"/>
                  <a:pt x="23377" y="2527776"/>
                  <a:pt x="22303" y="2512741"/>
                </a:cubicBezTo>
                <a:cubicBezTo>
                  <a:pt x="20891" y="2492967"/>
                  <a:pt x="16108" y="2494156"/>
                  <a:pt x="14869" y="249043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GB" sz="1600" b="1" baseline="0">
                <a:latin typeface="Open Sans ExtraBold"/>
                <a:ea typeface="Segoe UI"/>
                <a:cs typeface="Segoe UI"/>
              </a:rPr>
              <a:t>Tina Allen</a:t>
            </a:r>
            <a:r>
              <a:rPr lang="en-US" sz="1600">
                <a:latin typeface="Open Sans ExtraBold"/>
                <a:ea typeface="Segoe UI"/>
                <a:cs typeface="Segoe UI"/>
              </a:rPr>
              <a:t>​</a:t>
            </a:r>
          </a:p>
          <a:p>
            <a:pPr algn="ctr" rtl="0"/>
            <a:r>
              <a:rPr lang="en-GB" sz="1200" baseline="0">
                <a:latin typeface="Open Sans Light"/>
                <a:ea typeface="Segoe UI"/>
                <a:cs typeface="Segoe UI"/>
              </a:rPr>
              <a:t>Caring, Health &amp; Wellbeing Supervisor</a:t>
            </a:r>
            <a:r>
              <a:rPr lang="en-US" sz="1200">
                <a:latin typeface="Open Sans Light"/>
                <a:ea typeface="Segoe UI"/>
                <a:cs typeface="Segoe UI"/>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wearing glasses and a necklace&#10;&#10;Description automatically generated">
            <a:extLst>
              <a:ext uri="{FF2B5EF4-FFF2-40B4-BE49-F238E27FC236}">
                <a16:creationId xmlns:a16="http://schemas.microsoft.com/office/drawing/2014/main" id="{873E3A20-3761-DDE5-A5A1-C8FAFFC71383}"/>
              </a:ext>
            </a:extLst>
          </p:cNvPr>
          <p:cNvPicPr>
            <a:picLocks noChangeAspect="1"/>
          </p:cNvPicPr>
          <p:nvPr/>
        </p:nvPicPr>
        <p:blipFill>
          <a:blip r:embed="rId4"/>
          <a:stretch>
            <a:fillRect/>
          </a:stretch>
        </p:blipFill>
        <p:spPr>
          <a:xfrm>
            <a:off x="5427501" y="2496974"/>
            <a:ext cx="1336997" cy="1630946"/>
          </a:xfrm>
          <a:prstGeom prst="rect">
            <a:avLst/>
          </a:prstGeom>
        </p:spPr>
      </p:pic>
      <p:sp>
        <p:nvSpPr>
          <p:cNvPr id="7" name="TextBox 6">
            <a:extLst>
              <a:ext uri="{FF2B5EF4-FFF2-40B4-BE49-F238E27FC236}">
                <a16:creationId xmlns:a16="http://schemas.microsoft.com/office/drawing/2014/main" id="{73526174-B078-15D2-E9A4-1E83ADC13A92}"/>
              </a:ext>
            </a:extLst>
          </p:cNvPr>
          <p:cNvSpPr txBox="1"/>
          <p:nvPr/>
        </p:nvSpPr>
        <p:spPr>
          <a:xfrm>
            <a:off x="4636098" y="425748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latin typeface="Open Sans ExtraBold"/>
                <a:ea typeface="Open Sans ExtraBold"/>
                <a:cs typeface="Segoe UI"/>
              </a:rPr>
              <a:t>Kath Cheer</a:t>
            </a:r>
          </a:p>
          <a:p>
            <a:pPr algn="ctr"/>
            <a:r>
              <a:rPr lang="en-GB" sz="1200" dirty="0">
                <a:latin typeface="Open Sans Light"/>
                <a:ea typeface="Open Sans Light"/>
                <a:cs typeface="Segoe UI"/>
              </a:rPr>
              <a:t>Area Services Manager</a:t>
            </a:r>
          </a:p>
        </p:txBody>
      </p:sp>
      <p:pic>
        <p:nvPicPr>
          <p:cNvPr id="9" name="Picture 8" descr="A purple text on a black background&#10;&#10;Description automatically generated">
            <a:extLst>
              <a:ext uri="{FF2B5EF4-FFF2-40B4-BE49-F238E27FC236}">
                <a16:creationId xmlns:a16="http://schemas.microsoft.com/office/drawing/2014/main" id="{DA219FAA-E0D7-B447-B32C-76AF4EBCE756}"/>
              </a:ext>
            </a:extLst>
          </p:cNvPr>
          <p:cNvPicPr>
            <a:picLocks noChangeAspect="1"/>
          </p:cNvPicPr>
          <p:nvPr/>
        </p:nvPicPr>
        <p:blipFill>
          <a:blip r:embed="rId5"/>
          <a:stretch>
            <a:fillRect/>
          </a:stretch>
        </p:blipFill>
        <p:spPr>
          <a:xfrm>
            <a:off x="5438412" y="4910266"/>
            <a:ext cx="1220430" cy="686492"/>
          </a:xfrm>
          <a:prstGeom prst="rect">
            <a:avLst/>
          </a:prstGeom>
        </p:spPr>
      </p:pic>
    </p:spTree>
    <p:extLst>
      <p:ext uri="{BB962C8B-B14F-4D97-AF65-F5344CB8AC3E}">
        <p14:creationId xmlns:p14="http://schemas.microsoft.com/office/powerpoint/2010/main" val="2484096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rPr>
              <a:t>What we will cover today</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4546A">
                  <a:lumMod val="50000"/>
                  <a:lumOff val="50000"/>
                </a:srgbClr>
              </a:buClr>
              <a:buSzPct val="75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What is mental health?</a:t>
            </a: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Understanding stress</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Stress at work</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Tips for managing stress</a:t>
            </a: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Making changes – and a tool that might help you</a:t>
            </a: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A</a:t>
            </a:r>
            <a:r>
              <a:rPr lang="en-GB" sz="1800" dirty="0" err="1">
                <a:solidFill>
                  <a:srgbClr val="000000"/>
                </a:solidFill>
                <a:latin typeface="Open Sans Light" pitchFamily="2" charset="0"/>
                <a:ea typeface="Open Sans Light" panose="020B0306030504020204" pitchFamily="34" charset="0"/>
                <a:cs typeface="Open Sans Light" panose="020B0306030504020204" pitchFamily="34" charset="0"/>
              </a:rPr>
              <a:t>nd</a:t>
            </a: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 finally a mindful moment</a:t>
            </a: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8C36CEEB-EDD4-40B9-9682-BF9A3E8D866C}"/>
              </a:ext>
            </a:extLst>
          </p:cNvPr>
          <p:cNvPicPr>
            <a:picLocks noChangeAspect="1"/>
          </p:cNvPicPr>
          <p:nvPr/>
        </p:nvPicPr>
        <p:blipFill>
          <a:blip r:embed="rId6"/>
          <a:stretch>
            <a:fillRect/>
          </a:stretch>
        </p:blipFill>
        <p:spPr>
          <a:xfrm>
            <a:off x="5919406" y="1177012"/>
            <a:ext cx="5474155" cy="3959335"/>
          </a:xfrm>
          <a:prstGeom prst="rect">
            <a:avLst/>
          </a:prstGeom>
        </p:spPr>
      </p:pic>
    </p:spTree>
    <p:extLst>
      <p:ext uri="{BB962C8B-B14F-4D97-AF65-F5344CB8AC3E}">
        <p14:creationId xmlns:p14="http://schemas.microsoft.com/office/powerpoint/2010/main" val="61661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rPr>
              <a:t>What does the term mental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rPr>
              <a:t>mean to you?</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8050F9"/>
              </a:buClr>
              <a:buSzPct val="80000"/>
              <a:buNone/>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Mental health is part of our overall health.  The quality of our mental health can be shown by:</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feel, think and behave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cope with the ups and downs of everyday life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feel about ourselves and our life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see ourselves and our future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think about others</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we deal with negative things that happen</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Our self-esteem and self-confidence</a:t>
            </a:r>
          </a:p>
          <a:p>
            <a:pPr lvl="0">
              <a:buClr>
                <a:srgbClr val="8050F9"/>
              </a:buClr>
              <a:buSzPct val="80000"/>
              <a:buBlip>
                <a:blip r:embed="rId5"/>
              </a:buBlip>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How stress affects us</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a:extLst>
              <a:ext uri="{FF2B5EF4-FFF2-40B4-BE49-F238E27FC236}">
                <a16:creationId xmlns:a16="http://schemas.microsoft.com/office/drawing/2014/main" id="{CF0BE6F0-A006-464B-AF50-CFBDE465C309}"/>
              </a:ext>
            </a:extLst>
          </p:cNvPr>
          <p:cNvPicPr>
            <a:picLocks noChangeAspect="1"/>
          </p:cNvPicPr>
          <p:nvPr/>
        </p:nvPicPr>
        <p:blipFill>
          <a:blip r:embed="rId6"/>
          <a:stretch>
            <a:fillRect/>
          </a:stretch>
        </p:blipFill>
        <p:spPr>
          <a:xfrm>
            <a:off x="7009397" y="1165712"/>
            <a:ext cx="5579581" cy="4035587"/>
          </a:xfrm>
          <a:prstGeom prst="rect">
            <a:avLst/>
          </a:prstGeom>
        </p:spPr>
      </p:pic>
    </p:spTree>
    <p:extLst>
      <p:ext uri="{BB962C8B-B14F-4D97-AF65-F5344CB8AC3E}">
        <p14:creationId xmlns:p14="http://schemas.microsoft.com/office/powerpoint/2010/main" val="25908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rPr>
              <a:t>What is stress?</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endPar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Stress is the body’s reaction to feeling threatened or under pressure</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Stress can be helpful in some situations</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Too much stress can affect how we feel, think and behave and how our bodies work</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Stress is not an illness but it can cause illness and certainly affect wellbeing if it’s not addressed</a:t>
            </a: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Picture 8">
            <a:extLst>
              <a:ext uri="{FF2B5EF4-FFF2-40B4-BE49-F238E27FC236}">
                <a16:creationId xmlns:a16="http://schemas.microsoft.com/office/drawing/2014/main" id="{B19BF7E2-43C8-4D33-A969-06544B8E1124}"/>
              </a:ext>
            </a:extLst>
          </p:cNvPr>
          <p:cNvPicPr>
            <a:picLocks noChangeAspect="1"/>
          </p:cNvPicPr>
          <p:nvPr/>
        </p:nvPicPr>
        <p:blipFill>
          <a:blip r:embed="rId6"/>
          <a:stretch>
            <a:fillRect/>
          </a:stretch>
        </p:blipFill>
        <p:spPr>
          <a:xfrm>
            <a:off x="7691969" y="453140"/>
            <a:ext cx="3952062" cy="5464099"/>
          </a:xfrm>
          <a:prstGeom prst="rect">
            <a:avLst/>
          </a:prstGeom>
        </p:spPr>
      </p:pic>
    </p:spTree>
    <p:extLst>
      <p:ext uri="{BB962C8B-B14F-4D97-AF65-F5344CB8AC3E}">
        <p14:creationId xmlns:p14="http://schemas.microsoft.com/office/powerpoint/2010/main" val="34757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518893" y="583953"/>
            <a:ext cx="972493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Symptoms of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prstClr val="black"/>
              </a:solidFill>
              <a:latin typeface="Mind Boggle"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Mind Boggle" pitchFamily="2" charset="77"/>
              </a:rPr>
              <a:t>We are all different but here are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984088" y="2122722"/>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2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FEELING … overwhelmed, irritable, anxious or scared.  Our self-esteem and self-confidence may be low.</a:t>
            </a:r>
            <a:endPar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THINKING … racing thoughts, worrying, poor concentration, difficulty making decisions, can’t switch off</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PHYSICAL … headaches, muscle aches, dizziness or light headedness, feeling tired, stomach problems, racing heart</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BEHAVIOUR … Snapping, avoiding difficulties, working longer hours, drinking or smoking more, crying</a:t>
            </a:r>
          </a:p>
          <a:p>
            <a:pPr marL="0" marR="0" lvl="0" indent="0" algn="l" defTabSz="914400" rtl="0" eaLnBrk="1" fontAlgn="auto" latinLnBrk="0" hangingPunct="1">
              <a:lnSpc>
                <a:spcPct val="100000"/>
              </a:lnSpc>
              <a:spcBef>
                <a:spcPts val="1000"/>
              </a:spcBef>
              <a:spcAft>
                <a:spcPts val="0"/>
              </a:spcAft>
              <a:buClr>
                <a:srgbClr val="8050F9"/>
              </a:buClr>
              <a:buSzPct val="80000"/>
              <a:buNone/>
              <a:tabLst/>
              <a:defRPr/>
            </a:pPr>
            <a:r>
              <a:rPr lang="en-GB" sz="1800" dirty="0">
                <a:solidFill>
                  <a:srgbClr val="000000"/>
                </a:solidFill>
                <a:latin typeface="Open Sans Light" pitchFamily="2" charset="0"/>
                <a:ea typeface="Open Sans Light" panose="020B0306030504020204" pitchFamily="34" charset="0"/>
                <a:cs typeface="Open Sans Light" panose="020B0306030504020204" pitchFamily="34" charset="0"/>
              </a:rPr>
              <a:t> </a:t>
            </a: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73984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518893" y="583953"/>
            <a:ext cx="972493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Stress and work</a:t>
            </a: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ind Boggle"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984088" y="2122722"/>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descr="performance vs stress level | Workplace Mental Health Institute">
            <a:extLst>
              <a:ext uri="{FF2B5EF4-FFF2-40B4-BE49-F238E27FC236}">
                <a16:creationId xmlns:a16="http://schemas.microsoft.com/office/drawing/2014/main" id="{3CDB0744-165B-4D9B-83D0-85AE5C4AA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1221" y="1586600"/>
            <a:ext cx="6619875"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68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1925809" y="2033198"/>
            <a:ext cx="7543271" cy="4232565"/>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Vulnerability and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ind Boggle"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Mind Boggle" pitchFamily="50" charset="0"/>
              </a:rPr>
              <a:t>Stress vulnerability model</a:t>
            </a: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20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052" name="Picture 4" descr="PPT - Psychosis in Children and Young People PowerPoint Presentation ...">
            <a:extLst>
              <a:ext uri="{FF2B5EF4-FFF2-40B4-BE49-F238E27FC236}">
                <a16:creationId xmlns:a16="http://schemas.microsoft.com/office/drawing/2014/main" id="{881DD6F3-4A5C-4DBD-9B11-DD9952BE8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708" y="2033198"/>
            <a:ext cx="5643420" cy="423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04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FA50E6-3AD0-80D9-F801-AE77ED3D833F}"/>
              </a:ext>
            </a:extLst>
          </p:cNvPr>
          <p:cNvPicPr>
            <a:picLocks noChangeAspect="1"/>
          </p:cNvPicPr>
          <p:nvPr/>
        </p:nvPicPr>
        <p:blipFill>
          <a:blip r:embed="rId3"/>
          <a:stretch>
            <a:fillRect/>
          </a:stretch>
        </p:blipFill>
        <p:spPr>
          <a:xfrm>
            <a:off x="0" y="0"/>
            <a:ext cx="12222318" cy="6858000"/>
          </a:xfrm>
          <a:prstGeom prst="rect">
            <a:avLst/>
          </a:prstGeom>
          <a:ln>
            <a:solidFill>
              <a:schemeClr val="bg1"/>
            </a:solidFill>
          </a:ln>
        </p:spPr>
      </p:pic>
      <p:sp>
        <p:nvSpPr>
          <p:cNvPr id="3" name="TextBox 2">
            <a:extLst>
              <a:ext uri="{FF2B5EF4-FFF2-40B4-BE49-F238E27FC236}">
                <a16:creationId xmlns:a16="http://schemas.microsoft.com/office/drawing/2014/main" id="{EDDCEAA8-5737-7CB8-C3DE-F9E2617074F3}"/>
              </a:ext>
            </a:extLst>
          </p:cNvPr>
          <p:cNvSpPr txBox="1"/>
          <p:nvPr/>
        </p:nvSpPr>
        <p:spPr>
          <a:xfrm>
            <a:off x="607488" y="592237"/>
            <a:ext cx="97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Mind Boggle" pitchFamily="2" charset="77"/>
              </a:rPr>
              <a:t>Neurodiversity and stress</a:t>
            </a:r>
            <a:endParaRPr kumimoji="0" lang="en-US" sz="4400" b="0" i="0" u="none" strike="noStrike" kern="1200" cap="none" spc="0" normalizeH="0" baseline="0" noProof="0" dirty="0">
              <a:ln>
                <a:noFill/>
              </a:ln>
              <a:solidFill>
                <a:prstClr val="black"/>
              </a:solidFill>
              <a:effectLst/>
              <a:uLnTx/>
              <a:uFillTx/>
              <a:latin typeface="Organic Relief" panose="03000600000000000000" pitchFamily="66" charset="77"/>
              <a:ea typeface="+mn-ea"/>
              <a:cs typeface="+mn-cs"/>
            </a:endParaRPr>
          </a:p>
        </p:txBody>
      </p:sp>
      <p:pic>
        <p:nvPicPr>
          <p:cNvPr id="6" name="Picture 5">
            <a:extLst>
              <a:ext uri="{FF2B5EF4-FFF2-40B4-BE49-F238E27FC236}">
                <a16:creationId xmlns:a16="http://schemas.microsoft.com/office/drawing/2014/main" id="{84ACB479-D757-11C0-AAA9-FC95CEF614CD}"/>
              </a:ext>
            </a:extLst>
          </p:cNvPr>
          <p:cNvPicPr>
            <a:picLocks noChangeAspect="1"/>
          </p:cNvPicPr>
          <p:nvPr/>
        </p:nvPicPr>
        <p:blipFill>
          <a:blip r:embed="rId4"/>
          <a:stretch>
            <a:fillRect/>
          </a:stretch>
        </p:blipFill>
        <p:spPr>
          <a:xfrm>
            <a:off x="10332424" y="5633999"/>
            <a:ext cx="1370419" cy="770861"/>
          </a:xfrm>
          <a:prstGeom prst="rect">
            <a:avLst/>
          </a:prstGeom>
        </p:spPr>
      </p:pic>
      <p:sp>
        <p:nvSpPr>
          <p:cNvPr id="8" name="TextBox 7">
            <a:extLst>
              <a:ext uri="{FF2B5EF4-FFF2-40B4-BE49-F238E27FC236}">
                <a16:creationId xmlns:a16="http://schemas.microsoft.com/office/drawing/2014/main" id="{FB7544D3-A69F-9D1D-1701-817FE384B361}"/>
              </a:ext>
            </a:extLst>
          </p:cNvPr>
          <p:cNvSpPr txBox="1"/>
          <p:nvPr/>
        </p:nvSpPr>
        <p:spPr>
          <a:xfrm>
            <a:off x="518893" y="6135816"/>
            <a:ext cx="93039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Open Sans Light" pitchFamily="2" charset="0"/>
                <a:ea typeface="Open Sans Light" pitchFamily="2" charset="0"/>
                <a:cs typeface="Open Sans Light" pitchFamily="2" charset="0"/>
              </a:rPr>
              <a:t>cfcs.org.uk</a:t>
            </a:r>
          </a:p>
        </p:txBody>
      </p:sp>
      <p:sp>
        <p:nvSpPr>
          <p:cNvPr id="10" name="Content Placeholder 8">
            <a:extLst>
              <a:ext uri="{FF2B5EF4-FFF2-40B4-BE49-F238E27FC236}">
                <a16:creationId xmlns:a16="http://schemas.microsoft.com/office/drawing/2014/main" id="{9F6B2860-6EA4-EC56-4BA9-897BD7ABD170}"/>
              </a:ext>
            </a:extLst>
          </p:cNvPr>
          <p:cNvSpPr txBox="1">
            <a:spLocks/>
          </p:cNvSpPr>
          <p:nvPr/>
        </p:nvSpPr>
        <p:spPr>
          <a:xfrm>
            <a:off x="607488" y="1723588"/>
            <a:ext cx="7101722" cy="441222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Clr>
                <a:schemeClr val="tx2">
                  <a:lumMod val="50000"/>
                  <a:lumOff val="50000"/>
                </a:schemeClr>
              </a:buClr>
              <a:buSzPct val="75000"/>
              <a:buFont typeface="Wingdings" panose="05000000000000000000" pitchFamily="2" charset="2"/>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6858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4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43000" indent="-228600" algn="l" defTabSz="914400" rtl="0" eaLnBrk="1" latinLnBrk="0" hangingPunct="1">
              <a:lnSpc>
                <a:spcPct val="100000"/>
              </a:lnSpc>
              <a:spcBef>
                <a:spcPts val="500"/>
              </a:spcBef>
              <a:buClr>
                <a:schemeClr val="tx2">
                  <a:lumMod val="50000"/>
                  <a:lumOff val="50000"/>
                </a:schemeClr>
              </a:buClr>
              <a:buSzPct val="75000"/>
              <a:buFont typeface="Wingdings" panose="05000000000000000000" pitchFamily="2" charset="2"/>
              <a:buChar char="§"/>
              <a:defRPr sz="1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Being </a:t>
            </a:r>
            <a:r>
              <a:rPr lang="en-GB">
                <a:solidFill>
                  <a:srgbClr val="000000"/>
                </a:solidFill>
                <a:latin typeface="Open Sans Light" pitchFamily="2" charset="0"/>
                <a:ea typeface="Open Sans Light" panose="020B0306030504020204" pitchFamily="34" charset="0"/>
                <a:cs typeface="Open Sans Light" panose="020B0306030504020204" pitchFamily="34" charset="0"/>
              </a:rPr>
              <a:t>neurodiverse </a:t>
            </a: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in a neurotypical world can lead to challenges that may increase the risk of stress, anxiety and depression.</a:t>
            </a: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These may </a:t>
            </a: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cause additional stresses</a:t>
            </a: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Change</a:t>
            </a:r>
            <a:endPar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rPr>
              <a:t>Sensory issues</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Lack of clarity</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Too much information</a:t>
            </a: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r>
              <a:rPr lang="en-GB" dirty="0">
                <a:solidFill>
                  <a:srgbClr val="000000"/>
                </a:solidFill>
                <a:latin typeface="Open Sans Light" pitchFamily="2" charset="0"/>
                <a:ea typeface="Open Sans Light" panose="020B0306030504020204" pitchFamily="34" charset="0"/>
                <a:cs typeface="Open Sans Light" panose="020B0306030504020204" pitchFamily="34" charset="0"/>
              </a:rPr>
              <a:t>Masking</a:t>
            </a:r>
            <a:endParaRPr kumimoji="0" lang="en-GB"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8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Blip>
                <a:blip r:embed="rId5"/>
              </a:buBlip>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1000"/>
              </a:spcBef>
              <a:spcAft>
                <a:spcPts val="0"/>
              </a:spcAft>
              <a:buClr>
                <a:srgbClr val="8050F9"/>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Open Sans Light" pitchFamily="2" charset="0"/>
              <a:ea typeface="Open Sans Light" panose="020B0306030504020204" pitchFamily="34" charset="0"/>
              <a:cs typeface="Open Sans Light" panose="020B03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44546A">
                  <a:lumMod val="50000"/>
                  <a:lumOff val="50000"/>
                </a:srgbClr>
              </a:buClr>
              <a:buSzPct val="75000"/>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3CF5EB2A-5820-4A1D-837D-FEEE05215A9C}"/>
              </a:ext>
            </a:extLst>
          </p:cNvPr>
          <p:cNvPicPr>
            <a:picLocks noChangeAspect="1"/>
          </p:cNvPicPr>
          <p:nvPr/>
        </p:nvPicPr>
        <p:blipFill>
          <a:blip r:embed="rId6"/>
          <a:stretch>
            <a:fillRect/>
          </a:stretch>
        </p:blipFill>
        <p:spPr>
          <a:xfrm>
            <a:off x="6751211" y="1353132"/>
            <a:ext cx="5742930" cy="4151736"/>
          </a:xfrm>
          <a:prstGeom prst="rect">
            <a:avLst/>
          </a:prstGeom>
        </p:spPr>
      </p:pic>
    </p:spTree>
    <p:extLst>
      <p:ext uri="{BB962C8B-B14F-4D97-AF65-F5344CB8AC3E}">
        <p14:creationId xmlns:p14="http://schemas.microsoft.com/office/powerpoint/2010/main" val="40706905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2.0.5522"/>
  <p:tag name="SLIDO_PRESENTATION_ID" val="00000000-0000-0000-0000-000000000000"/>
  <p:tag name="SLIDO_EVENT_UUID" val="a8ff7889-a10c-4891-92e0-f399b695db98"/>
  <p:tag name="SLIDO_EVENT_SECTION_UUID" val="e98a83e9-0fdb-4dfa-8a74-1c3d6ea7a41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8032819-77ae-427f-90b9-c544a428eaa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C5B297253F084EAC6C9FFD532DA77B" ma:contentTypeVersion="18" ma:contentTypeDescription="Create a new document." ma:contentTypeScope="" ma:versionID="12b4f14f016a7ee6e28c68161fde7576">
  <xsd:schema xmlns:xsd="http://www.w3.org/2001/XMLSchema" xmlns:xs="http://www.w3.org/2001/XMLSchema" xmlns:p="http://schemas.microsoft.com/office/2006/metadata/properties" xmlns:ns3="f8032819-77ae-427f-90b9-c544a428eaa2" xmlns:ns4="aa33909b-1b64-4324-99f4-ca548388faf2" targetNamespace="http://schemas.microsoft.com/office/2006/metadata/properties" ma:root="true" ma:fieldsID="875f172533974fce618d03455b5f3d16" ns3:_="" ns4:_="">
    <xsd:import namespace="f8032819-77ae-427f-90b9-c544a428eaa2"/>
    <xsd:import namespace="aa33909b-1b64-4324-99f4-ca548388faf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OCR"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032819-77ae-427f-90b9-c544a428ea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33909b-1b64-4324-99f4-ca548388faf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F0087B-BF9C-479F-89FC-6B3BDF13EC16}">
  <ds:schemaRefs>
    <ds:schemaRef ds:uri="http://schemas.microsoft.com/office/2006/documentManagement/types"/>
    <ds:schemaRef ds:uri="http://purl.org/dc/terms/"/>
    <ds:schemaRef ds:uri="http://www.w3.org/XML/1998/namespace"/>
    <ds:schemaRef ds:uri="http://schemas.microsoft.com/office/infopath/2007/PartnerControls"/>
    <ds:schemaRef ds:uri="http://purl.org/dc/elements/1.1/"/>
    <ds:schemaRef ds:uri="http://purl.org/dc/dcmitype/"/>
    <ds:schemaRef ds:uri="http://schemas.microsoft.com/office/2006/metadata/properties"/>
    <ds:schemaRef ds:uri="http://schemas.openxmlformats.org/package/2006/metadata/core-properties"/>
    <ds:schemaRef ds:uri="aa33909b-1b64-4324-99f4-ca548388faf2"/>
    <ds:schemaRef ds:uri="f8032819-77ae-427f-90b9-c544a428eaa2"/>
  </ds:schemaRefs>
</ds:datastoreItem>
</file>

<file path=customXml/itemProps2.xml><?xml version="1.0" encoding="utf-8"?>
<ds:datastoreItem xmlns:ds="http://schemas.openxmlformats.org/officeDocument/2006/customXml" ds:itemID="{E84B9500-2F7F-4771-968D-EAB9BE75F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032819-77ae-427f-90b9-c544a428eaa2"/>
    <ds:schemaRef ds:uri="aa33909b-1b64-4324-99f4-ca548388fa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C1F6FD-F01D-4B58-A07B-583B8836EB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9374</TotalTime>
  <Words>3168</Words>
  <Application>Microsoft Office PowerPoint</Application>
  <PresentationFormat>Widescreen</PresentationFormat>
  <Paragraphs>258</Paragraphs>
  <Slides>15</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Arial</vt:lpstr>
      <vt:lpstr>Calibri</vt:lpstr>
      <vt:lpstr>Calibri Light</vt:lpstr>
      <vt:lpstr>Mind Boggle</vt:lpstr>
      <vt:lpstr>Open Sans ExtraBold</vt:lpstr>
      <vt:lpstr>Open Sans Light</vt:lpstr>
      <vt:lpstr>Organic Relief</vt:lpstr>
      <vt:lpstr>Segoe UI</vt:lpstr>
      <vt:lpstr>Verdana</vt:lpstr>
      <vt:lpstr>Wingdings</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Jones</dc:creator>
  <cp:lastModifiedBy>Laura Wildey</cp:lastModifiedBy>
  <cp:revision>318</cp:revision>
  <cp:lastPrinted>2021-09-07T14:57:36Z</cp:lastPrinted>
  <dcterms:created xsi:type="dcterms:W3CDTF">2019-11-19T16:01:38Z</dcterms:created>
  <dcterms:modified xsi:type="dcterms:W3CDTF">2024-10-11T12:06:05Z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0x01010093C5B297253F084EAC6C9FFD532DA77B</vt:lpwstr>
  </property>
  <property fmtid="{D5CDD505-2E9C-101B-9397-08002B2CF9AE}" pid="3" name="SlidoAppVersion">
    <vt:lpwstr>1.12.0.5522</vt:lpwstr>
  </property>
</Properties>
</file>